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  <p:sldMasterId id="2147483771" r:id="rId5"/>
    <p:sldMasterId id="2147483863" r:id="rId6"/>
    <p:sldMasterId id="2147483817" r:id="rId7"/>
    <p:sldMasterId id="2147483927" r:id="rId8"/>
    <p:sldMasterId id="2147483936" r:id="rId9"/>
    <p:sldMasterId id="2147483943" r:id="rId10"/>
    <p:sldMasterId id="2147483949" r:id="rId11"/>
    <p:sldMasterId id="2147483989" r:id="rId12"/>
    <p:sldMasterId id="2147483996" r:id="rId13"/>
  </p:sldMasterIdLst>
  <p:notesMasterIdLst>
    <p:notesMasterId r:id="rId89"/>
  </p:notesMasterIdLst>
  <p:handoutMasterIdLst>
    <p:handoutMasterId r:id="rId90"/>
  </p:handoutMasterIdLst>
  <p:sldIdLst>
    <p:sldId id="316" r:id="rId14"/>
    <p:sldId id="317" r:id="rId15"/>
    <p:sldId id="318" r:id="rId16"/>
    <p:sldId id="260" r:id="rId17"/>
    <p:sldId id="279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261" r:id="rId30"/>
    <p:sldId id="272" r:id="rId31"/>
    <p:sldId id="262" r:id="rId32"/>
    <p:sldId id="268" r:id="rId33"/>
    <p:sldId id="264" r:id="rId34"/>
    <p:sldId id="271" r:id="rId35"/>
    <p:sldId id="263" r:id="rId36"/>
    <p:sldId id="273" r:id="rId37"/>
    <p:sldId id="274" r:id="rId38"/>
    <p:sldId id="275" r:id="rId39"/>
    <p:sldId id="298" r:id="rId40"/>
    <p:sldId id="299" r:id="rId41"/>
    <p:sldId id="300" r:id="rId42"/>
    <p:sldId id="265" r:id="rId43"/>
    <p:sldId id="269" r:id="rId44"/>
    <p:sldId id="266" r:id="rId45"/>
    <p:sldId id="276" r:id="rId46"/>
    <p:sldId id="277" r:id="rId47"/>
    <p:sldId id="278" r:id="rId48"/>
    <p:sldId id="281" r:id="rId49"/>
    <p:sldId id="334" r:id="rId50"/>
    <p:sldId id="290" r:id="rId51"/>
    <p:sldId id="297" r:id="rId52"/>
    <p:sldId id="285" r:id="rId53"/>
    <p:sldId id="620" r:id="rId54"/>
    <p:sldId id="624" r:id="rId55"/>
    <p:sldId id="634" r:id="rId56"/>
    <p:sldId id="626" r:id="rId57"/>
    <p:sldId id="627" r:id="rId58"/>
    <p:sldId id="628" r:id="rId59"/>
    <p:sldId id="629" r:id="rId60"/>
    <p:sldId id="630" r:id="rId61"/>
    <p:sldId id="631" r:id="rId62"/>
    <p:sldId id="632" r:id="rId63"/>
    <p:sldId id="633" r:id="rId64"/>
    <p:sldId id="635" r:id="rId65"/>
    <p:sldId id="637" r:id="rId66"/>
    <p:sldId id="335" r:id="rId67"/>
    <p:sldId id="321" r:id="rId68"/>
    <p:sldId id="293" r:id="rId69"/>
    <p:sldId id="292" r:id="rId70"/>
    <p:sldId id="636" r:id="rId71"/>
    <p:sldId id="284" r:id="rId72"/>
    <p:sldId id="311" r:id="rId73"/>
    <p:sldId id="312" r:id="rId74"/>
    <p:sldId id="313" r:id="rId75"/>
    <p:sldId id="314" r:id="rId76"/>
    <p:sldId id="283" r:id="rId77"/>
    <p:sldId id="319" r:id="rId78"/>
    <p:sldId id="280" r:id="rId79"/>
    <p:sldId id="320" r:id="rId80"/>
    <p:sldId id="282" r:id="rId81"/>
    <p:sldId id="336" r:id="rId82"/>
    <p:sldId id="289" r:id="rId83"/>
    <p:sldId id="337" r:id="rId84"/>
    <p:sldId id="294" r:id="rId85"/>
    <p:sldId id="295" r:id="rId86"/>
    <p:sldId id="270" r:id="rId87"/>
    <p:sldId id="322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92C21D-9C31-DAEC-E611-E76D7525B8BA}" name="Hannah.King" initials="H" userId="S::hlk63@open.ac.uk::a66496f2-2df4-4361-8801-89f9e25bfc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76"/>
    <a:srgbClr val="000000"/>
    <a:srgbClr val="B46951"/>
    <a:srgbClr val="AECFD2"/>
    <a:srgbClr val="EEF3F5"/>
    <a:srgbClr val="060645"/>
    <a:srgbClr val="222222"/>
    <a:srgbClr val="FFD7FD"/>
    <a:srgbClr val="FFB4FF"/>
    <a:srgbClr val="D6F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94694"/>
  </p:normalViewPr>
  <p:slideViewPr>
    <p:cSldViewPr snapToGrid="0">
      <p:cViewPr varScale="1">
        <p:scale>
          <a:sx n="88" d="100"/>
          <a:sy n="88" d="100"/>
        </p:scale>
        <p:origin x="184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5" Type="http://schemas.openxmlformats.org/officeDocument/2006/relationships/slideMaster" Target="slideMasters/slideMaster2.xml"/><Relationship Id="rId90" Type="http://schemas.openxmlformats.org/officeDocument/2006/relationships/handoutMaster" Target="handoutMasters/handoutMaster1.xml"/><Relationship Id="rId95" Type="http://schemas.microsoft.com/office/2018/10/relationships/authors" Target="authors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8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50AFA1-2D98-83E6-6B45-1BA4EFFA0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Poppins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92458-5F54-BBF5-A700-E864B64DF8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FF1-B4C8-4A7A-A50B-9837D279A5B3}" type="datetimeFigureOut">
              <a:rPr lang="en-GB" smtClean="0">
                <a:latin typeface="Poppins" panose="00000500000000000000" pitchFamily="2" charset="0"/>
              </a:rPr>
              <a:t>21/05/2025</a:t>
            </a:fld>
            <a:endParaRPr lang="en-GB">
              <a:latin typeface="Poppins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85C0A-89EE-3D17-E818-2781A8FCA1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Poppins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9F12D-2392-5BCA-470C-1326218C7E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0D4E1-3C06-412A-A8F6-CECF698F9984}" type="slidenum">
              <a:rPr lang="en-GB" smtClean="0">
                <a:latin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1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oppins" panose="00000500000000000000" pitchFamily="2" charset="0"/>
              </a:defRPr>
            </a:lvl1pPr>
          </a:lstStyle>
          <a:p>
            <a:fld id="{816C2FE4-2A89-2C48-B077-AF8EE4693F31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oppins" panose="00000500000000000000" pitchFamily="2" charset="0"/>
              </a:defRPr>
            </a:lvl1pPr>
          </a:lstStyle>
          <a:p>
            <a:fld id="{8CCD80B4-3417-B74B-BDCD-C7836226A2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2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0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934AB-E6BC-18BC-8D63-B0F7AA125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6DA1DA-7C6B-DE73-84FC-CC7A7772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7739D4-314F-1F90-99EB-88BB314F5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B1D2-C3C2-0070-972F-ED40B4E54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97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1035F-61B9-3E07-1F3C-C7BF63D28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44F4B-844B-D4F0-C836-25F3EE6B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E5D751-0355-ECEB-FAFE-FE045E1A7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563A8-B1A9-2508-D2AD-5193A555C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25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E713-AB4B-6E12-3D37-5AEFA4B81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CB0D2-2AC5-C70F-E55D-FB6DE8D67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972AB6-761A-C772-CC3D-7389E5128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EC09B-0B54-21C8-D04A-565A32FB4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767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67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D94D9-F0D1-BA43-533A-D72BDD690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926DB-5BE1-2226-FBB3-FB3684783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710EE-712F-B020-51AB-9507D1772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416CF-8513-BEE3-E99E-2D7EF0358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698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40874-AC5F-9B40-6551-DDD5BA680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69B025-A8C5-37CC-1CEB-E6FD29A79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F8643B-DA5A-391B-7059-8D569AA66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BBB6A-2445-0192-BDFB-81B1FB356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8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B4A8C-D7C2-15E2-1A0C-E38A6583F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992C6-F82F-1692-1B9F-2F6EFF92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542DE-B29A-688C-64C5-52A91BA90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C3184-F6D1-81EA-5E77-EC1AE4F60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59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DDC8D-EE8C-CD1E-A663-AF1CB2F6E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AC959-9076-C752-5183-865D0F82C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95E71-5A33-DB53-1131-CE2CD31ED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3C71-0987-B9B4-FA0B-011C6FA63D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85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40491-B382-C819-9EDD-E0D025248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FA1AC5-9E35-8096-3AA2-2ED474322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19EEE-B95D-86AC-627F-2C05E121D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F0D17-0095-3C78-66A4-687B4B06E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907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5E37-A103-08CE-79EF-A33EEE49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60CFA-6F99-01D5-86EA-AF2B17AE3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5676F-0842-8CEB-D72A-107154869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2A8F7-0032-BBFC-452E-A4D18444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583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63A13-105E-B409-DAB7-ECFBC3A68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3CC8E-3673-7E1A-A20E-9E65428E3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0DB94-B942-B8F3-7873-6E2E85B8A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D9E44-8B68-DDD7-D81A-4F2E3010A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D80B4-3417-B74B-BDCD-C7836226A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0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3.png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8" y="0"/>
            <a:ext cx="6098726" cy="3810000"/>
          </a:xfrm>
          <a:custGeom>
            <a:avLst/>
            <a:gdLst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1626032 h 3810000"/>
              <a:gd name="connsiteX3" fmla="*/ 7810500 w 7810500"/>
              <a:gd name="connsiteY3" fmla="*/ 3625329 h 3810000"/>
              <a:gd name="connsiteX4" fmla="*/ 7625829 w 7810500"/>
              <a:gd name="connsiteY4" fmla="*/ 3810000 h 3810000"/>
              <a:gd name="connsiteX5" fmla="*/ 184671 w 7810500"/>
              <a:gd name="connsiteY5" fmla="*/ 3810000 h 3810000"/>
              <a:gd name="connsiteX6" fmla="*/ 0 w 7810500"/>
              <a:gd name="connsiteY6" fmla="*/ 3625329 h 3810000"/>
              <a:gd name="connsiteX7" fmla="*/ 0 w 7810500"/>
              <a:gd name="connsiteY7" fmla="*/ 1626032 h 3810000"/>
              <a:gd name="connsiteX8" fmla="*/ 1626032 w 7810500"/>
              <a:gd name="connsiteY8" fmla="*/ 0 h 3810000"/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3625329 h 3810000"/>
              <a:gd name="connsiteX3" fmla="*/ 7625829 w 7810500"/>
              <a:gd name="connsiteY3" fmla="*/ 3810000 h 3810000"/>
              <a:gd name="connsiteX4" fmla="*/ 184671 w 7810500"/>
              <a:gd name="connsiteY4" fmla="*/ 3810000 h 3810000"/>
              <a:gd name="connsiteX5" fmla="*/ 0 w 7810500"/>
              <a:gd name="connsiteY5" fmla="*/ 3625329 h 3810000"/>
              <a:gd name="connsiteX6" fmla="*/ 0 w 7810500"/>
              <a:gd name="connsiteY6" fmla="*/ 1626032 h 3810000"/>
              <a:gd name="connsiteX7" fmla="*/ 1626032 w 7810500"/>
              <a:gd name="connsiteY7" fmla="*/ 0 h 3810000"/>
              <a:gd name="connsiteX0" fmla="*/ 1626032 w 7963808"/>
              <a:gd name="connsiteY0" fmla="*/ 0 h 3810000"/>
              <a:gd name="connsiteX1" fmla="*/ 6184468 w 7963808"/>
              <a:gd name="connsiteY1" fmla="*/ 0 h 3810000"/>
              <a:gd name="connsiteX2" fmla="*/ 7625829 w 7963808"/>
              <a:gd name="connsiteY2" fmla="*/ 3810000 h 3810000"/>
              <a:gd name="connsiteX3" fmla="*/ 184671 w 7963808"/>
              <a:gd name="connsiteY3" fmla="*/ 3810000 h 3810000"/>
              <a:gd name="connsiteX4" fmla="*/ 0 w 7963808"/>
              <a:gd name="connsiteY4" fmla="*/ 3625329 h 3810000"/>
              <a:gd name="connsiteX5" fmla="*/ 0 w 7963808"/>
              <a:gd name="connsiteY5" fmla="*/ 1626032 h 3810000"/>
              <a:gd name="connsiteX6" fmla="*/ 1626032 w 7963808"/>
              <a:gd name="connsiteY6" fmla="*/ 0 h 3810000"/>
              <a:gd name="connsiteX0" fmla="*/ 1626032 w 6876799"/>
              <a:gd name="connsiteY0" fmla="*/ 0 h 3810000"/>
              <a:gd name="connsiteX1" fmla="*/ 6184468 w 6876799"/>
              <a:gd name="connsiteY1" fmla="*/ 0 h 3810000"/>
              <a:gd name="connsiteX2" fmla="*/ 6063729 w 6876799"/>
              <a:gd name="connsiteY2" fmla="*/ 3797300 h 3810000"/>
              <a:gd name="connsiteX3" fmla="*/ 184671 w 6876799"/>
              <a:gd name="connsiteY3" fmla="*/ 3810000 h 3810000"/>
              <a:gd name="connsiteX4" fmla="*/ 0 w 6876799"/>
              <a:gd name="connsiteY4" fmla="*/ 3625329 h 3810000"/>
              <a:gd name="connsiteX5" fmla="*/ 0 w 6876799"/>
              <a:gd name="connsiteY5" fmla="*/ 1626032 h 3810000"/>
              <a:gd name="connsiteX6" fmla="*/ 1626032 w 6876799"/>
              <a:gd name="connsiteY6" fmla="*/ 0 h 3810000"/>
              <a:gd name="connsiteX0" fmla="*/ 1626032 w 6601473"/>
              <a:gd name="connsiteY0" fmla="*/ 0 h 3810000"/>
              <a:gd name="connsiteX1" fmla="*/ 6184468 w 6601473"/>
              <a:gd name="connsiteY1" fmla="*/ 0 h 3810000"/>
              <a:gd name="connsiteX2" fmla="*/ 6063729 w 6601473"/>
              <a:gd name="connsiteY2" fmla="*/ 3797300 h 3810000"/>
              <a:gd name="connsiteX3" fmla="*/ 184671 w 6601473"/>
              <a:gd name="connsiteY3" fmla="*/ 3810000 h 3810000"/>
              <a:gd name="connsiteX4" fmla="*/ 0 w 6601473"/>
              <a:gd name="connsiteY4" fmla="*/ 3625329 h 3810000"/>
              <a:gd name="connsiteX5" fmla="*/ 0 w 6601473"/>
              <a:gd name="connsiteY5" fmla="*/ 1626032 h 3810000"/>
              <a:gd name="connsiteX6" fmla="*/ 1626032 w 6601473"/>
              <a:gd name="connsiteY6" fmla="*/ 0 h 3810000"/>
              <a:gd name="connsiteX0" fmla="*/ 1626032 w 6605873"/>
              <a:gd name="connsiteY0" fmla="*/ 0 h 3810000"/>
              <a:gd name="connsiteX1" fmla="*/ 6184468 w 6605873"/>
              <a:gd name="connsiteY1" fmla="*/ 0 h 3810000"/>
              <a:gd name="connsiteX2" fmla="*/ 6082779 w 6605873"/>
              <a:gd name="connsiteY2" fmla="*/ 3802063 h 3810000"/>
              <a:gd name="connsiteX3" fmla="*/ 184671 w 6605873"/>
              <a:gd name="connsiteY3" fmla="*/ 3810000 h 3810000"/>
              <a:gd name="connsiteX4" fmla="*/ 0 w 6605873"/>
              <a:gd name="connsiteY4" fmla="*/ 3625329 h 3810000"/>
              <a:gd name="connsiteX5" fmla="*/ 0 w 6605873"/>
              <a:gd name="connsiteY5" fmla="*/ 1626032 h 3810000"/>
              <a:gd name="connsiteX6" fmla="*/ 1626032 w 6605873"/>
              <a:gd name="connsiteY6" fmla="*/ 0 h 3810000"/>
              <a:gd name="connsiteX0" fmla="*/ 1626032 w 6524678"/>
              <a:gd name="connsiteY0" fmla="*/ 6350 h 3816350"/>
              <a:gd name="connsiteX1" fmla="*/ 6076518 w 6524678"/>
              <a:gd name="connsiteY1" fmla="*/ 0 h 3816350"/>
              <a:gd name="connsiteX2" fmla="*/ 6082779 w 6524678"/>
              <a:gd name="connsiteY2" fmla="*/ 3808413 h 3816350"/>
              <a:gd name="connsiteX3" fmla="*/ 184671 w 6524678"/>
              <a:gd name="connsiteY3" fmla="*/ 3816350 h 3816350"/>
              <a:gd name="connsiteX4" fmla="*/ 0 w 6524678"/>
              <a:gd name="connsiteY4" fmla="*/ 3631679 h 3816350"/>
              <a:gd name="connsiteX5" fmla="*/ 0 w 6524678"/>
              <a:gd name="connsiteY5" fmla="*/ 1632382 h 3816350"/>
              <a:gd name="connsiteX6" fmla="*/ 1626032 w 6524678"/>
              <a:gd name="connsiteY6" fmla="*/ 6350 h 3816350"/>
              <a:gd name="connsiteX0" fmla="*/ 1626032 w 6087407"/>
              <a:gd name="connsiteY0" fmla="*/ 6350 h 3816350"/>
              <a:gd name="connsiteX1" fmla="*/ 6076518 w 6087407"/>
              <a:gd name="connsiteY1" fmla="*/ 0 h 3816350"/>
              <a:gd name="connsiteX2" fmla="*/ 6082779 w 6087407"/>
              <a:gd name="connsiteY2" fmla="*/ 3808413 h 3816350"/>
              <a:gd name="connsiteX3" fmla="*/ 184671 w 6087407"/>
              <a:gd name="connsiteY3" fmla="*/ 3816350 h 3816350"/>
              <a:gd name="connsiteX4" fmla="*/ 0 w 6087407"/>
              <a:gd name="connsiteY4" fmla="*/ 3631679 h 3816350"/>
              <a:gd name="connsiteX5" fmla="*/ 0 w 6087407"/>
              <a:gd name="connsiteY5" fmla="*/ 1632382 h 3816350"/>
              <a:gd name="connsiteX6" fmla="*/ 1626032 w 6087407"/>
              <a:gd name="connsiteY6" fmla="*/ 6350 h 3816350"/>
              <a:gd name="connsiteX0" fmla="*/ 1626032 w 6100891"/>
              <a:gd name="connsiteY0" fmla="*/ 0 h 3810000"/>
              <a:gd name="connsiteX1" fmla="*/ 6097949 w 6100891"/>
              <a:gd name="connsiteY1" fmla="*/ 794 h 3810000"/>
              <a:gd name="connsiteX2" fmla="*/ 6082779 w 6100891"/>
              <a:gd name="connsiteY2" fmla="*/ 3802063 h 3810000"/>
              <a:gd name="connsiteX3" fmla="*/ 184671 w 6100891"/>
              <a:gd name="connsiteY3" fmla="*/ 3810000 h 3810000"/>
              <a:gd name="connsiteX4" fmla="*/ 0 w 6100891"/>
              <a:gd name="connsiteY4" fmla="*/ 3625329 h 3810000"/>
              <a:gd name="connsiteX5" fmla="*/ 0 w 6100891"/>
              <a:gd name="connsiteY5" fmla="*/ 1626032 h 3810000"/>
              <a:gd name="connsiteX6" fmla="*/ 1626032 w 6100891"/>
              <a:gd name="connsiteY6" fmla="*/ 0 h 3810000"/>
              <a:gd name="connsiteX0" fmla="*/ 1626032 w 6098322"/>
              <a:gd name="connsiteY0" fmla="*/ 0 h 3810000"/>
              <a:gd name="connsiteX1" fmla="*/ 6097949 w 6098322"/>
              <a:gd name="connsiteY1" fmla="*/ 794 h 3810000"/>
              <a:gd name="connsiteX2" fmla="*/ 6082779 w 6098322"/>
              <a:gd name="connsiteY2" fmla="*/ 3802063 h 3810000"/>
              <a:gd name="connsiteX3" fmla="*/ 184671 w 6098322"/>
              <a:gd name="connsiteY3" fmla="*/ 3810000 h 3810000"/>
              <a:gd name="connsiteX4" fmla="*/ 0 w 6098322"/>
              <a:gd name="connsiteY4" fmla="*/ 3625329 h 3810000"/>
              <a:gd name="connsiteX5" fmla="*/ 0 w 6098322"/>
              <a:gd name="connsiteY5" fmla="*/ 1626032 h 3810000"/>
              <a:gd name="connsiteX6" fmla="*/ 1626032 w 6098322"/>
              <a:gd name="connsiteY6" fmla="*/ 0 h 3810000"/>
              <a:gd name="connsiteX0" fmla="*/ 1626032 w 6102062"/>
              <a:gd name="connsiteY0" fmla="*/ 0 h 3810000"/>
              <a:gd name="connsiteX1" fmla="*/ 6097949 w 6102062"/>
              <a:gd name="connsiteY1" fmla="*/ 794 h 3810000"/>
              <a:gd name="connsiteX2" fmla="*/ 6097066 w 6102062"/>
              <a:gd name="connsiteY2" fmla="*/ 3806825 h 3810000"/>
              <a:gd name="connsiteX3" fmla="*/ 184671 w 6102062"/>
              <a:gd name="connsiteY3" fmla="*/ 3810000 h 3810000"/>
              <a:gd name="connsiteX4" fmla="*/ 0 w 6102062"/>
              <a:gd name="connsiteY4" fmla="*/ 3625329 h 3810000"/>
              <a:gd name="connsiteX5" fmla="*/ 0 w 6102062"/>
              <a:gd name="connsiteY5" fmla="*/ 1626032 h 3810000"/>
              <a:gd name="connsiteX6" fmla="*/ 1626032 w 6102062"/>
              <a:gd name="connsiteY6" fmla="*/ 0 h 3810000"/>
              <a:gd name="connsiteX0" fmla="*/ 1626032 w 6098726"/>
              <a:gd name="connsiteY0" fmla="*/ 0 h 3810000"/>
              <a:gd name="connsiteX1" fmla="*/ 6097949 w 6098726"/>
              <a:gd name="connsiteY1" fmla="*/ 794 h 3810000"/>
              <a:gd name="connsiteX2" fmla="*/ 6097066 w 6098726"/>
              <a:gd name="connsiteY2" fmla="*/ 3806825 h 3810000"/>
              <a:gd name="connsiteX3" fmla="*/ 184671 w 6098726"/>
              <a:gd name="connsiteY3" fmla="*/ 3810000 h 3810000"/>
              <a:gd name="connsiteX4" fmla="*/ 0 w 6098726"/>
              <a:gd name="connsiteY4" fmla="*/ 3625329 h 3810000"/>
              <a:gd name="connsiteX5" fmla="*/ 0 w 6098726"/>
              <a:gd name="connsiteY5" fmla="*/ 1626032 h 3810000"/>
              <a:gd name="connsiteX6" fmla="*/ 1626032 w 6098726"/>
              <a:gd name="connsiteY6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8726" h="3810000">
                <a:moveTo>
                  <a:pt x="1626032" y="0"/>
                </a:moveTo>
                <a:lnTo>
                  <a:pt x="6097949" y="794"/>
                </a:lnTo>
                <a:cubicBezTo>
                  <a:pt x="6100171" y="1699419"/>
                  <a:pt x="6096907" y="2640806"/>
                  <a:pt x="6097066" y="3806825"/>
                </a:cubicBezTo>
                <a:lnTo>
                  <a:pt x="184671" y="3810000"/>
                </a:lnTo>
                <a:cubicBezTo>
                  <a:pt x="82680" y="3810000"/>
                  <a:pt x="0" y="3727320"/>
                  <a:pt x="0" y="3625329"/>
                </a:cubicBezTo>
                <a:lnTo>
                  <a:pt x="0" y="1626032"/>
                </a:lnTo>
                <a:cubicBezTo>
                  <a:pt x="0" y="727999"/>
                  <a:pt x="727999" y="0"/>
                  <a:pt x="1626032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8ED38-053B-074D-A6A5-1C9374EA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810000"/>
            <a:ext cx="6096000" cy="304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F86F0A-6A1A-3248-8370-3930F88101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1B5291B-A0B5-0A34-5C7E-79E2E3F68A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D5457D4-902F-B0A0-0CA3-AB0C3D54F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4F31047-4864-D68A-2944-4FD900DC04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4D3CA51-9B82-D8B8-96F1-42FE5F9B1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4" name="Picture 13" descr="The Open University Logo">
            <a:extLst>
              <a:ext uri="{FF2B5EF4-FFF2-40B4-BE49-F238E27FC236}">
                <a16:creationId xmlns:a16="http://schemas.microsoft.com/office/drawing/2014/main" id="{41C1F544-4F91-82A6-00C9-2CD07BD90F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"/>
            <a:ext cx="3504968" cy="5119768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A59EDF-990B-8A48-B3FB-ACAE78C6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0969" y="0"/>
            <a:ext cx="2599267" cy="5119769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8ED42EAE-A272-8E42-8B7F-417A3B4E7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6C18FF0-D05E-863E-8223-ABAFDFA6D7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A3160A-FC53-80DA-EFCD-287B9BC384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3395955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8ED42EAE-A272-8E42-8B7F-417A3B4E7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6C18FF0-D05E-863E-8223-ABAFDFA6D7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10774418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A3160A-FC53-80DA-EFCD-287B9BC384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9754968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370562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1A8FBF3E-643E-C283-20B7-9D35C17A87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B8435D6-0CC1-8718-167A-2904F3E65C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25999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Blue">
    <p:bg>
      <p:bgPr>
        <a:blipFill dpi="0" rotWithShape="1">
          <a:blip r:embed="rId2" cstate="screen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5" name="Picture 4" descr="The Open University Logo">
            <a:extLst>
              <a:ext uri="{FF2B5EF4-FFF2-40B4-BE49-F238E27FC236}">
                <a16:creationId xmlns:a16="http://schemas.microsoft.com/office/drawing/2014/main" id="{5A176635-0D9A-318C-7E7A-70539D9E69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3F1D352-AFC1-45BF-DC37-E6E2C2801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31591541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Green">
    <p:bg>
      <p:bgPr>
        <a:blipFill dpi="0" rotWithShape="1">
          <a:blip r:embed="rId2" cstate="screen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8491E11-C10D-5DDF-F581-B813FF836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A98FA0-A729-D60A-BCD1-960B3EC6A4F8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8CE6A7-7BB7-C947-6B53-6E5F78A862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3BDB31C-E836-A87A-D9AE-75FF184B4F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720CE49-261A-B18A-CA8E-F12BDA306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708842F-A283-9136-4756-08A1AAC01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pic>
        <p:nvPicPr>
          <p:cNvPr id="5" name="Picture 4" descr="The Open University Logo">
            <a:extLst>
              <a:ext uri="{FF2B5EF4-FFF2-40B4-BE49-F238E27FC236}">
                <a16:creationId xmlns:a16="http://schemas.microsoft.com/office/drawing/2014/main" id="{388B64FB-ADBB-26BD-E337-6CF096A932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D40E8B0-3B62-532E-CE42-A3E6FDDFD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373667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Pink">
    <p:bg>
      <p:bgPr>
        <a:blipFill dpi="0" rotWithShape="1">
          <a:blip r:embed="rId2" cstate="screen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C83551F-5FB0-9945-E01E-6CB9436C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748C8D-C469-D474-1D97-BF5F569F543B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1611A53-2566-911B-758A-BB85811FD9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BDAAA47C-344B-A081-7D83-D9FAAD75EB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9787C0D-6642-0E1D-6AD0-4C7F5CDD7E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E70F6A9-1F2C-B996-D2AA-A91C91158B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DA136-F775-4E4C-35DB-866AF036B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1542C5E-68EC-8AF5-80D1-B28AD6CD2F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2539330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Yellow">
    <p:bg>
      <p:bgPr>
        <a:blipFill dpi="0" rotWithShape="1">
          <a:blip r:embed="rId2" cstate="screen">
            <a:alphaModFix amt="69965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0329EC4-43A1-4C93-CC9C-F8056BDA6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11EE3C-D327-2D36-872A-6FFDFE494240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411FBA2-250A-1C91-4112-94C1448712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D923CE2-295F-167C-F03F-85610416A0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EE845F2-FF2D-A9D4-3ED4-93E968473C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C990BB7-CAE3-E4DB-4F60-3FD7EA815A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24151-A80D-7D37-B014-1E2D90CE3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FEF65C5-460E-FA21-D5A4-89B945A15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3138227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Blu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4F0EA2-EF9D-F005-352F-0ED7ED3B654A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67088FD3-2668-7B24-DF83-94C7E0A31C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4507D10-D757-85E8-DCAB-5DE27031C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3AA83D-6834-E464-0BBA-BB0EAC8C2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17A9CF-DA6B-5003-7AB7-83F7002BC2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5887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F8B6BF6-2B20-BAE1-496B-4CE3AF22F7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DA06FF-3584-5C18-7680-957EB66DCC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576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DBC1E-2F93-2120-01F2-76667F7A3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19B98AE-BA3F-CCAE-E04C-B8169D9363F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265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C8CB63D-4300-E62A-F48C-630CF6B954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490E080-95F7-C04E-1506-EAC0EB4C51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5983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FB48F-821A-CA54-A34E-E55E101C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0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Orang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107E3E2-7CA3-497F-C4E8-4ECE3460E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568DA1-20C9-8598-44C7-76FE257E9D7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B5BDD1-EF18-E4A2-DE79-A8B3B7FCED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8F030FA-FAE8-B846-F0B1-F69F3B3AB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9C5B20-B0D8-1392-83E8-B19EE7BA6B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450AA39-F87C-B61C-59F0-76575DE5C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6244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8D84559-6512-8243-0E68-926840CCE5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CA98CFD-BEE6-B7D0-940B-408558AE3B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933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3173B8F-4A38-6A7C-3840-1B6791B615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258A6A1-7C96-27AC-C908-3BA13CCF1F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622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0D1A29E-8F23-E9BF-AE02-BAA15FD20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B928D05-8855-2639-E843-A1F7DC27F6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9549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93BCC-9ABA-3DB6-4ED6-2BD13246C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BD7FBF3-7226-2149-BBD3-09818517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10" y="0"/>
            <a:ext cx="12197909" cy="1551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1521C-CAF9-B57E-A59F-40B74F59492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DAAB76E-1BCE-CA53-ACE8-77F42754E1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326028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C210018-BF10-8707-6A21-CCCE83C373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833532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B4FE0AC-2B61-A291-8C87-19783331AD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61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84212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533400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1C04-0A53-3A47-8287-081AE26B8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334000"/>
            <a:ext cx="6096000" cy="152400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9E9177B3-5DDF-C49A-F04A-F97D821D7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3418B85-C84C-B824-D28F-BA79F5E04C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E5F6774-8098-996B-DB40-EA611D348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2518C58-E2DB-02D3-8708-B87996A9E5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5" name="Picture 14" descr="The Open University Logo">
            <a:extLst>
              <a:ext uri="{FF2B5EF4-FFF2-40B4-BE49-F238E27FC236}">
                <a16:creationId xmlns:a16="http://schemas.microsoft.com/office/drawing/2014/main" id="{95ADE654-C78D-7069-71BF-CB8E04298D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4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25CC09-2BCF-3A4D-87E4-590716EC07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93565" y="2856109"/>
            <a:ext cx="4687053" cy="3221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Ut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exercitation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laboris</a:t>
            </a:r>
            <a:r>
              <a:rPr lang="en-GB"/>
              <a:t>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Duis </a:t>
            </a:r>
            <a:r>
              <a:rPr lang="en-GB" err="1"/>
              <a:t>aute</a:t>
            </a:r>
            <a:r>
              <a:rPr lang="en-GB"/>
              <a:t> </a:t>
            </a:r>
            <a:r>
              <a:rPr lang="en-GB" err="1"/>
              <a:t>irure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consequat. Duis </a:t>
            </a:r>
            <a:r>
              <a:rPr lang="en-GB" err="1"/>
              <a:t>aute</a:t>
            </a:r>
            <a:r>
              <a:rPr lang="en-GB"/>
              <a:t> </a:t>
            </a:r>
            <a:r>
              <a:rPr lang="en-GB" err="1"/>
              <a:t>irure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reprehenderit</a:t>
            </a:r>
            <a:r>
              <a:rPr lang="en-GB"/>
              <a:t> in </a:t>
            </a:r>
            <a:r>
              <a:rPr lang="en-GB" err="1"/>
              <a:t>voluptate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cillum</a:t>
            </a:r>
            <a:r>
              <a:rPr lang="en-GB"/>
              <a:t>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pariatur</a:t>
            </a:r>
            <a:r>
              <a:rPr lang="en-GB"/>
              <a:t>. </a:t>
            </a:r>
            <a:r>
              <a:rPr lang="en-GB" err="1"/>
              <a:t>Excepteur</a:t>
            </a:r>
            <a:r>
              <a:rPr lang="en-GB"/>
              <a:t> </a:t>
            </a:r>
            <a:r>
              <a:rPr lang="en-GB" err="1"/>
              <a:t>sint</a:t>
            </a:r>
            <a:r>
              <a:rPr lang="en-GB"/>
              <a:t> </a:t>
            </a:r>
            <a:r>
              <a:rPr lang="en-GB" err="1"/>
              <a:t>occaecat</a:t>
            </a:r>
            <a:r>
              <a:rPr lang="en-GB"/>
              <a:t> </a:t>
            </a:r>
            <a:r>
              <a:rPr lang="en-GB" err="1"/>
              <a:t>cupidatat</a:t>
            </a:r>
            <a:r>
              <a:rPr lang="en-GB"/>
              <a:t> non </a:t>
            </a:r>
            <a:r>
              <a:rPr lang="en-GB" err="1"/>
              <a:t>proident</a:t>
            </a:r>
            <a:r>
              <a:rPr lang="en-GB"/>
              <a:t>, sunt in culpa qui </a:t>
            </a:r>
            <a:r>
              <a:rPr lang="en-GB" err="1"/>
              <a:t>officia</a:t>
            </a:r>
            <a:r>
              <a:rPr lang="en-GB"/>
              <a:t> </a:t>
            </a:r>
            <a:r>
              <a:rPr lang="en-GB" err="1"/>
              <a:t>deserunt</a:t>
            </a:r>
            <a:r>
              <a:rPr lang="en-GB"/>
              <a:t> </a:t>
            </a:r>
            <a:r>
              <a:rPr lang="en-GB" err="1"/>
              <a:t>mollit</a:t>
            </a:r>
            <a:r>
              <a:rPr lang="en-GB"/>
              <a:t> </a:t>
            </a:r>
            <a:r>
              <a:rPr lang="en-GB" err="1"/>
              <a:t>anim</a:t>
            </a:r>
            <a:r>
              <a:rPr lang="en-GB"/>
              <a:t> id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laborum</a:t>
            </a:r>
            <a:r>
              <a:rPr lang="en-GB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DFCC4E-7800-CD8E-7918-FDBF10EDE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10" y="0"/>
            <a:ext cx="12197909" cy="15512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C6AF3-6B1E-0375-7D2A-5FD1C92321F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FEAA9C-D9C5-C7E7-E834-0245869B2C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326028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A7150EB-D92B-C450-9558-0D39CD35C8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833532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8BE8F5A-8A1A-5C53-72B2-42712E5453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61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30393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- Tight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931521C-CAF9-B57E-A59F-40B74F59492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E24568D3-44DC-E35D-6A09-5B5154DCE05F}"/>
              </a:ext>
            </a:extLst>
          </p:cNvPr>
          <p:cNvSpPr/>
          <p:nvPr userDrawn="1"/>
        </p:nvSpPr>
        <p:spPr>
          <a:xfrm flipV="1">
            <a:off x="-5910" y="0"/>
            <a:ext cx="12197910" cy="823189"/>
          </a:xfrm>
          <a:prstGeom prst="round1Rect">
            <a:avLst>
              <a:gd name="adj" fmla="val 50000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E490143-9197-1E5C-A155-ABAF72B3B0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163013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61C6824-08DF-793D-EE9A-11375C227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1105" y="10957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257315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Whit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>
              <a:latin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1C071C-5A64-4146-A308-DE2C7FB11B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60542D6-22F5-6141-8C6F-693762048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D9D407-A97D-E17E-DBFA-25ABF15C9A31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F331A0-8630-D550-918D-B67681D6E4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E1D5FB1-6523-35BC-D888-0047E2627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6A75198C-6ADB-FB44-7D03-6F5213AC31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C43D1CE-D536-7787-B56C-507BDEC316A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92633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Blue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4C01CCF-0DB7-F246-ABF2-EC18516A0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AE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>
              <a:latin typeface="Poppins" panose="00000500000000000000" pitchFamily="2" charset="0"/>
            </a:endParaRP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441112C6-9F31-50D1-7D73-6298CB7F2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32AB5CB-C8A8-C7B0-84CC-CEA1640370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44462-549C-8EC7-19AB-A506B51C3E6A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2C4ECE-5A58-924D-D8E6-C4AE68AD8C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DC83B33-527D-290B-B1B2-1DEADA31AE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65EE5AA7-CE9F-6795-3587-5FECAE5830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BDC46EF-DAEB-0903-12EF-94C369E351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96868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Green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D1F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Poppins" panose="00000500000000000000" pitchFamily="2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66FAE19-7B52-BB59-E57B-29D522C6BD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F77B454A-E504-0EE7-A8CA-E5D9EEC2F4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228A78-C513-C604-6CB6-28BAE7604C7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1EAD907-96B1-968B-D6C2-A05E0A48B0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A310DCE-936B-7A91-931F-F8940F242D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87A5F3DD-B4AB-BD17-596F-E74A62BFB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9EF2175-79D4-C751-5757-BD3B632DF1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59464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Pink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FF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Poppins" panose="00000500000000000000" pitchFamily="2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02A26A26-C4B5-4D8E-73A4-981818756D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F8328C9E-9DA1-DF63-59C8-5F540DB4BB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1A6B9E-E779-E0D7-BC86-EA660E98400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6F34F4-9E99-01A0-2C06-1C0C5E7762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7341710-98F6-F41B-8C50-352203DF2B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A412ECB0-A0F7-C3C3-CD7E-53BD501749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9E7BCFB4-52D8-AB3A-B496-979C9126C9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078553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Yellow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FFF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Poppins" panose="00000500000000000000" pitchFamily="2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E055DE8-0C87-1B8E-B033-C6AACEF7E8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A7B175B1-4990-DB78-B09A-5CABDC6E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357FA-846B-A0EC-644D-8C00E0D073E6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1828A5-E0F9-F12F-D6E9-03BB177B0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9CF92BA-CA8F-0DC8-7240-3FE5CDE33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A1EF4921-C4EA-38D0-FDB1-827E4E6B7F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488D0769-700C-B45D-A282-AC13D3471A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60575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Blue">
    <p:bg>
      <p:bgPr>
        <a:blipFill dpi="0" rotWithShape="1">
          <a:blip r:embed="rId2" cstate="screen">
            <a:alphaModFix amt="8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A20ABB2-4946-8543-8051-832C526BDE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5F2301F-306F-F745-8E98-23873CA633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560DF7B-AF74-3B4B-9618-C8D97385E9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16DB742-7748-6B47-8825-E1F742F7A3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D9318EE-FBC8-5864-3CD0-AE0098E5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84F7B52-8D5A-AF1A-29EE-E205DB0920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29F004-17E9-56AE-60BE-6AF7E9D45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A18CF2-7030-5F92-17DA-C816F4E6622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A096BC-E124-A3C8-7101-B7F957B01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19E9F-F344-6302-5340-E96D54FF2151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38D216E0-7352-C52F-6A35-B80CBA1849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2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Green">
    <p:bg>
      <p:bgPr>
        <a:blipFill dpi="0" rotWithShape="1">
          <a:blip r:embed="rId2" cstate="screen">
            <a:alphaModFix amt="6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2A4FC37-64F1-B22C-8E38-7A3C90DBFD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0ABC2298-01AB-ED2E-6E05-CA32FACF9E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FAAEB2F-DEF2-71DD-AF98-C0A446D122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8EA9D7F9-BC14-C206-DFF8-5ABCD5E6E7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C2A8E84-605E-EB25-4A36-3D3984B92A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6C642D6-66F1-8A0A-CDDC-2EBC92AF8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A09EE3C-F0CF-8B96-88AA-6DE36F7A6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391E2F5-B870-1650-36DA-566F186BE6B9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714E0-498A-B29B-94FB-DA93A6A96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8BF09-B464-A1E1-02C2-01D09400BA7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1EB04BC9-BBC1-9452-43AC-4FD759F04F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0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Pink">
    <p:bg>
      <p:bgPr>
        <a:blipFill dpi="0" rotWithShape="1">
          <a:blip r:embed="rId2" cstate="screen">
            <a:alphaModFix amt="5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DA1F39E-370E-9BF5-101D-A0A5D784F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FB8AF0D-6CCE-C411-DB47-6E723C872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7B68DC7-43A5-C3AB-0F02-A24CE21AC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998BAA85-672C-2406-1402-92D7361EB7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114C635-6BF1-6FFE-A4DB-8BB78F696D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C530D6A-EBB8-CD26-B104-C0F70BBC94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E24F392-DCB7-9BFE-802F-2C3A475EA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8C1F3A-E328-D7D8-0A81-F997F4F944D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771C0-93BA-5ADF-64A4-2A43F86D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DBA90-2059-F1EB-DC4D-1F490EC5C85F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DBE218AA-1FFB-BE5D-8642-2B04DCCE99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10740439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CA2EAA2-94E2-6FA0-C059-2C890F8692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6034E2F-27F1-1CF2-367B-4204B15EC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76E79C-EF9C-9014-0C08-C31EE127DC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8D122DE-5974-E6F7-5A07-1674D74454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8208" y="2431330"/>
            <a:ext cx="10740438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pic>
        <p:nvPicPr>
          <p:cNvPr id="6" name="Picture 5" descr="The Open University Logo">
            <a:extLst>
              <a:ext uri="{FF2B5EF4-FFF2-40B4-BE49-F238E27FC236}">
                <a16:creationId xmlns:a16="http://schemas.microsoft.com/office/drawing/2014/main" id="{21830BFA-19EA-B404-F805-72BD114E6B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5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Yellow">
    <p:bg>
      <p:bgPr>
        <a:blipFill dpi="0" rotWithShape="1">
          <a:blip r:embed="rId2" cstate="screen">
            <a:alphaModFix amt="28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EEEF07-1889-D507-89A8-BB2EE63E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BEC0FC6-0311-3559-C180-50FE399D9C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1F924AA-0E70-3369-B99A-AAFFD470F4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87F5EB3-C62D-D57D-1AAE-737B9D43A0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FD2D1B6-81BB-517B-130B-5D9202C4FA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A7EF7-2594-397E-B832-BCDBA1E0520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2BD26A5-F2B2-8F17-EF04-893F38512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A620FFB-407F-A512-2C9D-569EEBC1E8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5C4A6-90EE-54F5-1CA2-BBB24F562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1F7FFA-E94E-A280-B1B5-ACAC603AC4B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 descr="The Open University Logo">
            <a:extLst>
              <a:ext uri="{FF2B5EF4-FFF2-40B4-BE49-F238E27FC236}">
                <a16:creationId xmlns:a16="http://schemas.microsoft.com/office/drawing/2014/main" id="{5E1AC07D-4E2F-CEA1-4D8E-FFA7745DD9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83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467C06D-0BA0-E66A-1254-70AFC1587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167" y="3124517"/>
            <a:ext cx="7500938" cy="608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  <a:latin typeface="Poppins SemiBold" panose="00000700000000000000" pitchFamily="50" charset="0"/>
                <a:cs typeface="Poppins SemiBold" panose="00000700000000000000" pitchFamily="50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GB"/>
              <a:t>Type your message here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98F1B169-2DA1-B49F-3EA1-DD312E568D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60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EA88F0E0-0334-005F-5AE6-97F8EFADF0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299" y="2622093"/>
            <a:ext cx="6043402" cy="20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40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8" y="0"/>
            <a:ext cx="6098726" cy="3810000"/>
          </a:xfrm>
          <a:custGeom>
            <a:avLst/>
            <a:gdLst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1626032 h 3810000"/>
              <a:gd name="connsiteX3" fmla="*/ 7810500 w 7810500"/>
              <a:gd name="connsiteY3" fmla="*/ 3625329 h 3810000"/>
              <a:gd name="connsiteX4" fmla="*/ 7625829 w 7810500"/>
              <a:gd name="connsiteY4" fmla="*/ 3810000 h 3810000"/>
              <a:gd name="connsiteX5" fmla="*/ 184671 w 7810500"/>
              <a:gd name="connsiteY5" fmla="*/ 3810000 h 3810000"/>
              <a:gd name="connsiteX6" fmla="*/ 0 w 7810500"/>
              <a:gd name="connsiteY6" fmla="*/ 3625329 h 3810000"/>
              <a:gd name="connsiteX7" fmla="*/ 0 w 7810500"/>
              <a:gd name="connsiteY7" fmla="*/ 1626032 h 3810000"/>
              <a:gd name="connsiteX8" fmla="*/ 1626032 w 7810500"/>
              <a:gd name="connsiteY8" fmla="*/ 0 h 3810000"/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3625329 h 3810000"/>
              <a:gd name="connsiteX3" fmla="*/ 7625829 w 7810500"/>
              <a:gd name="connsiteY3" fmla="*/ 3810000 h 3810000"/>
              <a:gd name="connsiteX4" fmla="*/ 184671 w 7810500"/>
              <a:gd name="connsiteY4" fmla="*/ 3810000 h 3810000"/>
              <a:gd name="connsiteX5" fmla="*/ 0 w 7810500"/>
              <a:gd name="connsiteY5" fmla="*/ 3625329 h 3810000"/>
              <a:gd name="connsiteX6" fmla="*/ 0 w 7810500"/>
              <a:gd name="connsiteY6" fmla="*/ 1626032 h 3810000"/>
              <a:gd name="connsiteX7" fmla="*/ 1626032 w 7810500"/>
              <a:gd name="connsiteY7" fmla="*/ 0 h 3810000"/>
              <a:gd name="connsiteX0" fmla="*/ 1626032 w 7963808"/>
              <a:gd name="connsiteY0" fmla="*/ 0 h 3810000"/>
              <a:gd name="connsiteX1" fmla="*/ 6184468 w 7963808"/>
              <a:gd name="connsiteY1" fmla="*/ 0 h 3810000"/>
              <a:gd name="connsiteX2" fmla="*/ 7625829 w 7963808"/>
              <a:gd name="connsiteY2" fmla="*/ 3810000 h 3810000"/>
              <a:gd name="connsiteX3" fmla="*/ 184671 w 7963808"/>
              <a:gd name="connsiteY3" fmla="*/ 3810000 h 3810000"/>
              <a:gd name="connsiteX4" fmla="*/ 0 w 7963808"/>
              <a:gd name="connsiteY4" fmla="*/ 3625329 h 3810000"/>
              <a:gd name="connsiteX5" fmla="*/ 0 w 7963808"/>
              <a:gd name="connsiteY5" fmla="*/ 1626032 h 3810000"/>
              <a:gd name="connsiteX6" fmla="*/ 1626032 w 7963808"/>
              <a:gd name="connsiteY6" fmla="*/ 0 h 3810000"/>
              <a:gd name="connsiteX0" fmla="*/ 1626032 w 6876799"/>
              <a:gd name="connsiteY0" fmla="*/ 0 h 3810000"/>
              <a:gd name="connsiteX1" fmla="*/ 6184468 w 6876799"/>
              <a:gd name="connsiteY1" fmla="*/ 0 h 3810000"/>
              <a:gd name="connsiteX2" fmla="*/ 6063729 w 6876799"/>
              <a:gd name="connsiteY2" fmla="*/ 3797300 h 3810000"/>
              <a:gd name="connsiteX3" fmla="*/ 184671 w 6876799"/>
              <a:gd name="connsiteY3" fmla="*/ 3810000 h 3810000"/>
              <a:gd name="connsiteX4" fmla="*/ 0 w 6876799"/>
              <a:gd name="connsiteY4" fmla="*/ 3625329 h 3810000"/>
              <a:gd name="connsiteX5" fmla="*/ 0 w 6876799"/>
              <a:gd name="connsiteY5" fmla="*/ 1626032 h 3810000"/>
              <a:gd name="connsiteX6" fmla="*/ 1626032 w 6876799"/>
              <a:gd name="connsiteY6" fmla="*/ 0 h 3810000"/>
              <a:gd name="connsiteX0" fmla="*/ 1626032 w 6601473"/>
              <a:gd name="connsiteY0" fmla="*/ 0 h 3810000"/>
              <a:gd name="connsiteX1" fmla="*/ 6184468 w 6601473"/>
              <a:gd name="connsiteY1" fmla="*/ 0 h 3810000"/>
              <a:gd name="connsiteX2" fmla="*/ 6063729 w 6601473"/>
              <a:gd name="connsiteY2" fmla="*/ 3797300 h 3810000"/>
              <a:gd name="connsiteX3" fmla="*/ 184671 w 6601473"/>
              <a:gd name="connsiteY3" fmla="*/ 3810000 h 3810000"/>
              <a:gd name="connsiteX4" fmla="*/ 0 w 6601473"/>
              <a:gd name="connsiteY4" fmla="*/ 3625329 h 3810000"/>
              <a:gd name="connsiteX5" fmla="*/ 0 w 6601473"/>
              <a:gd name="connsiteY5" fmla="*/ 1626032 h 3810000"/>
              <a:gd name="connsiteX6" fmla="*/ 1626032 w 6601473"/>
              <a:gd name="connsiteY6" fmla="*/ 0 h 3810000"/>
              <a:gd name="connsiteX0" fmla="*/ 1626032 w 6605873"/>
              <a:gd name="connsiteY0" fmla="*/ 0 h 3810000"/>
              <a:gd name="connsiteX1" fmla="*/ 6184468 w 6605873"/>
              <a:gd name="connsiteY1" fmla="*/ 0 h 3810000"/>
              <a:gd name="connsiteX2" fmla="*/ 6082779 w 6605873"/>
              <a:gd name="connsiteY2" fmla="*/ 3802063 h 3810000"/>
              <a:gd name="connsiteX3" fmla="*/ 184671 w 6605873"/>
              <a:gd name="connsiteY3" fmla="*/ 3810000 h 3810000"/>
              <a:gd name="connsiteX4" fmla="*/ 0 w 6605873"/>
              <a:gd name="connsiteY4" fmla="*/ 3625329 h 3810000"/>
              <a:gd name="connsiteX5" fmla="*/ 0 w 6605873"/>
              <a:gd name="connsiteY5" fmla="*/ 1626032 h 3810000"/>
              <a:gd name="connsiteX6" fmla="*/ 1626032 w 6605873"/>
              <a:gd name="connsiteY6" fmla="*/ 0 h 3810000"/>
              <a:gd name="connsiteX0" fmla="*/ 1626032 w 6524678"/>
              <a:gd name="connsiteY0" fmla="*/ 6350 h 3816350"/>
              <a:gd name="connsiteX1" fmla="*/ 6076518 w 6524678"/>
              <a:gd name="connsiteY1" fmla="*/ 0 h 3816350"/>
              <a:gd name="connsiteX2" fmla="*/ 6082779 w 6524678"/>
              <a:gd name="connsiteY2" fmla="*/ 3808413 h 3816350"/>
              <a:gd name="connsiteX3" fmla="*/ 184671 w 6524678"/>
              <a:gd name="connsiteY3" fmla="*/ 3816350 h 3816350"/>
              <a:gd name="connsiteX4" fmla="*/ 0 w 6524678"/>
              <a:gd name="connsiteY4" fmla="*/ 3631679 h 3816350"/>
              <a:gd name="connsiteX5" fmla="*/ 0 w 6524678"/>
              <a:gd name="connsiteY5" fmla="*/ 1632382 h 3816350"/>
              <a:gd name="connsiteX6" fmla="*/ 1626032 w 6524678"/>
              <a:gd name="connsiteY6" fmla="*/ 6350 h 3816350"/>
              <a:gd name="connsiteX0" fmla="*/ 1626032 w 6087407"/>
              <a:gd name="connsiteY0" fmla="*/ 6350 h 3816350"/>
              <a:gd name="connsiteX1" fmla="*/ 6076518 w 6087407"/>
              <a:gd name="connsiteY1" fmla="*/ 0 h 3816350"/>
              <a:gd name="connsiteX2" fmla="*/ 6082779 w 6087407"/>
              <a:gd name="connsiteY2" fmla="*/ 3808413 h 3816350"/>
              <a:gd name="connsiteX3" fmla="*/ 184671 w 6087407"/>
              <a:gd name="connsiteY3" fmla="*/ 3816350 h 3816350"/>
              <a:gd name="connsiteX4" fmla="*/ 0 w 6087407"/>
              <a:gd name="connsiteY4" fmla="*/ 3631679 h 3816350"/>
              <a:gd name="connsiteX5" fmla="*/ 0 w 6087407"/>
              <a:gd name="connsiteY5" fmla="*/ 1632382 h 3816350"/>
              <a:gd name="connsiteX6" fmla="*/ 1626032 w 6087407"/>
              <a:gd name="connsiteY6" fmla="*/ 6350 h 3816350"/>
              <a:gd name="connsiteX0" fmla="*/ 1626032 w 6100891"/>
              <a:gd name="connsiteY0" fmla="*/ 0 h 3810000"/>
              <a:gd name="connsiteX1" fmla="*/ 6097949 w 6100891"/>
              <a:gd name="connsiteY1" fmla="*/ 794 h 3810000"/>
              <a:gd name="connsiteX2" fmla="*/ 6082779 w 6100891"/>
              <a:gd name="connsiteY2" fmla="*/ 3802063 h 3810000"/>
              <a:gd name="connsiteX3" fmla="*/ 184671 w 6100891"/>
              <a:gd name="connsiteY3" fmla="*/ 3810000 h 3810000"/>
              <a:gd name="connsiteX4" fmla="*/ 0 w 6100891"/>
              <a:gd name="connsiteY4" fmla="*/ 3625329 h 3810000"/>
              <a:gd name="connsiteX5" fmla="*/ 0 w 6100891"/>
              <a:gd name="connsiteY5" fmla="*/ 1626032 h 3810000"/>
              <a:gd name="connsiteX6" fmla="*/ 1626032 w 6100891"/>
              <a:gd name="connsiteY6" fmla="*/ 0 h 3810000"/>
              <a:gd name="connsiteX0" fmla="*/ 1626032 w 6098322"/>
              <a:gd name="connsiteY0" fmla="*/ 0 h 3810000"/>
              <a:gd name="connsiteX1" fmla="*/ 6097949 w 6098322"/>
              <a:gd name="connsiteY1" fmla="*/ 794 h 3810000"/>
              <a:gd name="connsiteX2" fmla="*/ 6082779 w 6098322"/>
              <a:gd name="connsiteY2" fmla="*/ 3802063 h 3810000"/>
              <a:gd name="connsiteX3" fmla="*/ 184671 w 6098322"/>
              <a:gd name="connsiteY3" fmla="*/ 3810000 h 3810000"/>
              <a:gd name="connsiteX4" fmla="*/ 0 w 6098322"/>
              <a:gd name="connsiteY4" fmla="*/ 3625329 h 3810000"/>
              <a:gd name="connsiteX5" fmla="*/ 0 w 6098322"/>
              <a:gd name="connsiteY5" fmla="*/ 1626032 h 3810000"/>
              <a:gd name="connsiteX6" fmla="*/ 1626032 w 6098322"/>
              <a:gd name="connsiteY6" fmla="*/ 0 h 3810000"/>
              <a:gd name="connsiteX0" fmla="*/ 1626032 w 6102062"/>
              <a:gd name="connsiteY0" fmla="*/ 0 h 3810000"/>
              <a:gd name="connsiteX1" fmla="*/ 6097949 w 6102062"/>
              <a:gd name="connsiteY1" fmla="*/ 794 h 3810000"/>
              <a:gd name="connsiteX2" fmla="*/ 6097066 w 6102062"/>
              <a:gd name="connsiteY2" fmla="*/ 3806825 h 3810000"/>
              <a:gd name="connsiteX3" fmla="*/ 184671 w 6102062"/>
              <a:gd name="connsiteY3" fmla="*/ 3810000 h 3810000"/>
              <a:gd name="connsiteX4" fmla="*/ 0 w 6102062"/>
              <a:gd name="connsiteY4" fmla="*/ 3625329 h 3810000"/>
              <a:gd name="connsiteX5" fmla="*/ 0 w 6102062"/>
              <a:gd name="connsiteY5" fmla="*/ 1626032 h 3810000"/>
              <a:gd name="connsiteX6" fmla="*/ 1626032 w 6102062"/>
              <a:gd name="connsiteY6" fmla="*/ 0 h 3810000"/>
              <a:gd name="connsiteX0" fmla="*/ 1626032 w 6098726"/>
              <a:gd name="connsiteY0" fmla="*/ 0 h 3810000"/>
              <a:gd name="connsiteX1" fmla="*/ 6097949 w 6098726"/>
              <a:gd name="connsiteY1" fmla="*/ 794 h 3810000"/>
              <a:gd name="connsiteX2" fmla="*/ 6097066 w 6098726"/>
              <a:gd name="connsiteY2" fmla="*/ 3806825 h 3810000"/>
              <a:gd name="connsiteX3" fmla="*/ 184671 w 6098726"/>
              <a:gd name="connsiteY3" fmla="*/ 3810000 h 3810000"/>
              <a:gd name="connsiteX4" fmla="*/ 0 w 6098726"/>
              <a:gd name="connsiteY4" fmla="*/ 3625329 h 3810000"/>
              <a:gd name="connsiteX5" fmla="*/ 0 w 6098726"/>
              <a:gd name="connsiteY5" fmla="*/ 1626032 h 3810000"/>
              <a:gd name="connsiteX6" fmla="*/ 1626032 w 6098726"/>
              <a:gd name="connsiteY6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8726" h="3810000">
                <a:moveTo>
                  <a:pt x="1626032" y="0"/>
                </a:moveTo>
                <a:lnTo>
                  <a:pt x="6097949" y="794"/>
                </a:lnTo>
                <a:cubicBezTo>
                  <a:pt x="6100171" y="1699419"/>
                  <a:pt x="6096907" y="2640806"/>
                  <a:pt x="6097066" y="3806825"/>
                </a:cubicBezTo>
                <a:lnTo>
                  <a:pt x="184671" y="3810000"/>
                </a:lnTo>
                <a:cubicBezTo>
                  <a:pt x="82680" y="3810000"/>
                  <a:pt x="0" y="3727320"/>
                  <a:pt x="0" y="3625329"/>
                </a:cubicBezTo>
                <a:lnTo>
                  <a:pt x="0" y="1626032"/>
                </a:lnTo>
                <a:cubicBezTo>
                  <a:pt x="0" y="727999"/>
                  <a:pt x="727999" y="0"/>
                  <a:pt x="1626032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8ED38-053B-074D-A6A5-1C9374EA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810000"/>
            <a:ext cx="6096000" cy="304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F86F0A-6A1A-3248-8370-3930F88101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1B5291B-A0B5-0A34-5C7E-79E2E3F68A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D5457D4-902F-B0A0-0CA3-AB0C3D54F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4F31047-4864-D68A-2944-4FD900DC04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4D3CA51-9B82-D8B8-96F1-42FE5F9B1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4" name="Picture 13" descr="The Open University Logo">
            <a:extLst>
              <a:ext uri="{FF2B5EF4-FFF2-40B4-BE49-F238E27FC236}">
                <a16:creationId xmlns:a16="http://schemas.microsoft.com/office/drawing/2014/main" id="{41C1F544-4F91-82A6-00C9-2CD07BD90F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841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533400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1C04-0A53-3A47-8287-081AE26B8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334000"/>
            <a:ext cx="6096000" cy="152400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9E9177B3-5DDF-C49A-F04A-F97D821D7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3418B85-C84C-B824-D28F-BA79F5E04C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E5F6774-8098-996B-DB40-EA611D348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2518C58-E2DB-02D3-8708-B87996A9E5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5" name="Picture 14" descr="The Open University Logo">
            <a:extLst>
              <a:ext uri="{FF2B5EF4-FFF2-40B4-BE49-F238E27FC236}">
                <a16:creationId xmlns:a16="http://schemas.microsoft.com/office/drawing/2014/main" id="{95ADE654-C78D-7069-71BF-CB8E04298D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20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10740439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CA2EAA2-94E2-6FA0-C059-2C890F8692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6034E2F-27F1-1CF2-367B-4204B15EC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76E79C-EF9C-9014-0C08-C31EE127DC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8D122DE-5974-E6F7-5A07-1674D74454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8208" y="2431330"/>
            <a:ext cx="10740438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pic>
        <p:nvPicPr>
          <p:cNvPr id="6" name="Picture 5" descr="The Open University Logo">
            <a:extLst>
              <a:ext uri="{FF2B5EF4-FFF2-40B4-BE49-F238E27FC236}">
                <a16:creationId xmlns:a16="http://schemas.microsoft.com/office/drawing/2014/main" id="{21830BFA-19EA-B404-F805-72BD114E6B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9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1A8FBF3E-643E-C283-20B7-9D35C17A87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B8435D6-0CC1-8718-167A-2904F3E65C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2279469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322950F0-F837-3643-8F3C-58187D933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4BF4FA5-BC22-05C3-E069-B6D3DBC120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76032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B024-02F2-5EFA-230E-7EF4CB1584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02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79999" y="2880002"/>
            <a:ext cx="7200000" cy="6832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0" y="4222656"/>
            <a:ext cx="7200000" cy="6740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177" indent="0" algn="ctr">
              <a:buNone/>
              <a:defRPr sz="2000"/>
            </a:lvl2pPr>
            <a:lvl3pPr marL="914354" indent="0" algn="ctr">
              <a:buNone/>
              <a:defRPr sz="1801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US" dirty="0"/>
              <a:t>A brief overview of what you will</a:t>
            </a:r>
            <a:br>
              <a:rPr lang="en-US" dirty="0"/>
            </a:br>
            <a:r>
              <a:rPr lang="en-US" dirty="0"/>
              <a:t>be talking about in this section</a:t>
            </a:r>
          </a:p>
        </p:txBody>
      </p:sp>
    </p:spTree>
    <p:extLst>
      <p:ext uri="{BB962C8B-B14F-4D97-AF65-F5344CB8AC3E}">
        <p14:creationId xmlns:p14="http://schemas.microsoft.com/office/powerpoint/2010/main" val="9182284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- jus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CDC988AE-A153-4139-8BF1-831C2BFCA50D}"/>
              </a:ext>
            </a:extLst>
          </p:cNvPr>
          <p:cNvSpPr txBox="1">
            <a:spLocks/>
          </p:cNvSpPr>
          <p:nvPr userDrawn="1"/>
        </p:nvSpPr>
        <p:spPr>
          <a:xfrm>
            <a:off x="11536392" y="6364967"/>
            <a:ext cx="655608" cy="49170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06593E-52CF-5B45-8CFF-7309163A4729}" type="slidenum">
              <a:rPr lang="en-US" sz="1200" smtClean="0"/>
              <a:pPr/>
              <a:t>‹#›</a:t>
            </a:fld>
            <a:endParaRPr lang="en-US" sz="12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69DB766-747D-4928-9E02-4F5BC168A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02" y="761443"/>
            <a:ext cx="9890807" cy="251999"/>
          </a:xfrm>
          <a:prstGeom prst="rect">
            <a:avLst/>
          </a:prstGeom>
          <a:noFill/>
        </p:spPr>
        <p:txBody>
          <a:bodyPr lIns="36000" tIns="18000" rIns="0" bIns="0" anchor="ctr" anchorCtr="0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TEXT IN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ABEA7B-7448-4E43-A7A4-3421CD2E27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000" y="544318"/>
            <a:ext cx="1680000" cy="212075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18000" rIns="0" bIns="0" anchor="ctr" anchorCtr="0">
            <a:noAutofit/>
          </a:bodyPr>
          <a:lstStyle>
            <a:lvl1pPr algn="l">
              <a:defRPr sz="1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A22121-4331-41E2-B269-75755B8049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402" y="1150618"/>
            <a:ext cx="11017991" cy="521434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200"/>
            </a:lvl3pPr>
            <a:lvl4pPr marL="1371566" indent="0">
              <a:buNone/>
              <a:defRPr sz="1200"/>
            </a:lvl4pPr>
            <a:lvl5pPr marL="1828754" indent="0">
              <a:buNone/>
              <a:defRPr sz="1200"/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148259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C4D0DBB-988A-6342-8902-0563E9803C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119" y="404664"/>
            <a:ext cx="471531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Contents title 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AD27DD2-BE62-DA40-8EBD-559298C56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2873" y="1539489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254454E-2B5C-B046-98EC-9A0A923749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873" y="2882868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AB826CD5-5C92-B242-BB8B-DD1F577280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75119" y="153948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9A813DF2-0556-7B4C-A30B-8A7253CE58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5119" y="288183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3B649-1EB8-9846-A24F-3002667E7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51118"/>
            <a:ext cx="4613762" cy="230688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BBE70E-03E7-644A-BA5E-E3A0B91311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22170" y="1896175"/>
            <a:ext cx="3118585" cy="81081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5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Sub-content 01</a:t>
            </a:r>
          </a:p>
          <a:p>
            <a:pPr lvl="0"/>
            <a:r>
              <a:rPr lang="en-GB"/>
              <a:t>Sub-content 02</a:t>
            </a:r>
          </a:p>
          <a:p>
            <a:pPr lvl="0"/>
            <a:r>
              <a:rPr lang="en-GB"/>
              <a:t>Sub-content 03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B1D217B3-A93E-1105-52D4-A2BC7A46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01" y="1"/>
            <a:ext cx="4611462" cy="4551117"/>
          </a:xfrm>
          <a:custGeom>
            <a:avLst/>
            <a:gdLst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0 w 9061155"/>
              <a:gd name="connsiteY7" fmla="*/ 19423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5191279"/>
              <a:gd name="connsiteX1" fmla="*/ 7118829 w 9061155"/>
              <a:gd name="connsiteY1" fmla="*/ 0 h 5191279"/>
              <a:gd name="connsiteX2" fmla="*/ 9061155 w 9061155"/>
              <a:gd name="connsiteY2" fmla="*/ 1942326 h 5191279"/>
              <a:gd name="connsiteX3" fmla="*/ 9061155 w 9061155"/>
              <a:gd name="connsiteY3" fmla="*/ 4330524 h 5191279"/>
              <a:gd name="connsiteX4" fmla="*/ 8840562 w 9061155"/>
              <a:gd name="connsiteY4" fmla="*/ 4551117 h 5191279"/>
              <a:gd name="connsiteX5" fmla="*/ 4449693 w 9061155"/>
              <a:gd name="connsiteY5" fmla="*/ 4538417 h 5191279"/>
              <a:gd name="connsiteX6" fmla="*/ 0 w 9061155"/>
              <a:gd name="connsiteY6" fmla="*/ 4330524 h 5191279"/>
              <a:gd name="connsiteX7" fmla="*/ 1905000 w 9061155"/>
              <a:gd name="connsiteY7" fmla="*/ 1955026 h 5191279"/>
              <a:gd name="connsiteX8" fmla="*/ 1942326 w 9061155"/>
              <a:gd name="connsiteY8" fmla="*/ 0 h 5191279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9669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9669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3481566 w 8085795"/>
              <a:gd name="connsiteY7" fmla="*/ 0 h 4551117"/>
              <a:gd name="connsiteX0" fmla="*/ 451391 w 5055620"/>
              <a:gd name="connsiteY0" fmla="*/ 0 h 4551117"/>
              <a:gd name="connsiteX1" fmla="*/ 3113294 w 5055620"/>
              <a:gd name="connsiteY1" fmla="*/ 0 h 4551117"/>
              <a:gd name="connsiteX2" fmla="*/ 5055620 w 5055620"/>
              <a:gd name="connsiteY2" fmla="*/ 1942326 h 4551117"/>
              <a:gd name="connsiteX3" fmla="*/ 5055620 w 5055620"/>
              <a:gd name="connsiteY3" fmla="*/ 4330524 h 4551117"/>
              <a:gd name="connsiteX4" fmla="*/ 4835027 w 5055620"/>
              <a:gd name="connsiteY4" fmla="*/ 4551117 h 4551117"/>
              <a:gd name="connsiteX5" fmla="*/ 444158 w 5055620"/>
              <a:gd name="connsiteY5" fmla="*/ 4538417 h 4551117"/>
              <a:gd name="connsiteX6" fmla="*/ 451391 w 5055620"/>
              <a:gd name="connsiteY6" fmla="*/ 0 h 4551117"/>
              <a:gd name="connsiteX0" fmla="*/ 330721 w 4934950"/>
              <a:gd name="connsiteY0" fmla="*/ 0 h 4551117"/>
              <a:gd name="connsiteX1" fmla="*/ 2992624 w 4934950"/>
              <a:gd name="connsiteY1" fmla="*/ 0 h 4551117"/>
              <a:gd name="connsiteX2" fmla="*/ 4934950 w 4934950"/>
              <a:gd name="connsiteY2" fmla="*/ 1942326 h 4551117"/>
              <a:gd name="connsiteX3" fmla="*/ 4934950 w 4934950"/>
              <a:gd name="connsiteY3" fmla="*/ 4330524 h 4551117"/>
              <a:gd name="connsiteX4" fmla="*/ 4714357 w 4934950"/>
              <a:gd name="connsiteY4" fmla="*/ 4551117 h 4551117"/>
              <a:gd name="connsiteX5" fmla="*/ 323488 w 4934950"/>
              <a:gd name="connsiteY5" fmla="*/ 4538417 h 4551117"/>
              <a:gd name="connsiteX6" fmla="*/ 330721 w 4934950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1462" h="4551117">
                <a:moveTo>
                  <a:pt x="7233" y="0"/>
                </a:moveTo>
                <a:lnTo>
                  <a:pt x="2669136" y="0"/>
                </a:lnTo>
                <a:cubicBezTo>
                  <a:pt x="3741853" y="0"/>
                  <a:pt x="4611462" y="869609"/>
                  <a:pt x="4611462" y="1942326"/>
                </a:cubicBezTo>
                <a:lnTo>
                  <a:pt x="4611462" y="4330524"/>
                </a:lnTo>
                <a:cubicBezTo>
                  <a:pt x="4611462" y="4452354"/>
                  <a:pt x="4512699" y="4551117"/>
                  <a:pt x="4390869" y="4551117"/>
                </a:cubicBezTo>
                <a:lnTo>
                  <a:pt x="0" y="4538417"/>
                </a:lnTo>
                <a:cubicBezTo>
                  <a:pt x="8534" y="3642738"/>
                  <a:pt x="4337" y="1106923"/>
                  <a:pt x="7233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31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322950F0-F837-3643-8F3C-58187D933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4BF4FA5-BC22-05C3-E069-B6D3DBC120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76032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B024-02F2-5EFA-230E-7EF4CB1584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7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Blue">
    <p:bg>
      <p:bgPr>
        <a:blipFill dpi="0" rotWithShape="1">
          <a:blip r:embed="rId2" cstate="hqprint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322950F0-F837-3643-8F3C-58187D933A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72494EA-133C-010F-7F32-98A8422E06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76032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76635-0D9A-318C-7E7A-70539D9E6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206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Green">
    <p:bg>
      <p:bgPr>
        <a:blipFill dpi="0" rotWithShape="1">
          <a:blip r:embed="rId2" cstate="hqprint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78491E11-C10D-5DDF-F581-B813FF836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A98FA0-A729-D60A-BCD1-960B3EC6A4F8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8CE6A7-7BB7-C947-6B53-6E5F78A862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3BDB31C-E836-A87A-D9AE-75FF184B4F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720CE49-261A-B18A-CA8E-F12BDA306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708842F-A283-9136-4756-08A1AAC01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908543F-39C8-3FDA-CBB3-84FC94206A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76032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B1BE7-2571-2635-2BAE-7919281B9E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39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Pink">
    <p:bg>
      <p:bgPr>
        <a:blipFill dpi="0" rotWithShape="1">
          <a:blip r:embed="rId2" cstate="hqprint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">
            <a:extLst>
              <a:ext uri="{FF2B5EF4-FFF2-40B4-BE49-F238E27FC236}">
                <a16:creationId xmlns:a16="http://schemas.microsoft.com/office/drawing/2014/main" id="{DC83551F-5FB0-9945-E01E-6CB9436CE2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748C8D-C469-D474-1D97-BF5F569F543B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1611A53-2566-911B-758A-BB85811FD9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BDAAA47C-344B-A081-7D83-D9FAAD75EB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9787C0D-6642-0E1D-6AD0-4C7F5CDD7E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E70F6A9-1F2C-B996-D2AA-A91C91158B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C6BB43E-7657-B36B-FF0A-F805A2FB99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76032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DA136-F775-4E4C-35DB-866AF036B4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86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Yellow">
    <p:bg>
      <p:bgPr>
        <a:blipFill dpi="0" rotWithShape="1">
          <a:blip r:embed="rId2" cstate="hqprint">
            <a:alphaModFix amt="69965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hape&#10;&#10;Description automatically generated">
            <a:extLst>
              <a:ext uri="{FF2B5EF4-FFF2-40B4-BE49-F238E27FC236}">
                <a16:creationId xmlns:a16="http://schemas.microsoft.com/office/drawing/2014/main" id="{C0329EC4-43A1-4C93-CC9C-F8056BDA6D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11EE3C-D327-2D36-872A-6FFDFE494240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411FBA2-250A-1C91-4112-94C1448712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D923CE2-295F-167C-F03F-85610416A0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EE845F2-FF2D-A9D4-3ED4-93E968473C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C990BB7-CAE3-E4DB-4F60-3FD7EA815A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C92E1EE-0986-AEDC-C202-DFA17E6186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76032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 as Poppins Regular.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24151-A80D-7D37-B014-1E2D90CE3D1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5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Blue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322950F0-F837-3643-8F3C-58187D933A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4F0EA2-EF9D-F005-352F-0ED7ED3B654A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67088FD3-2668-7B24-DF83-94C7E0A31C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4507D10-D757-85E8-DCAB-5DE27031C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3AA83D-6834-E464-0BBA-BB0EAC8C2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17A9CF-DA6B-5003-7AB7-83F7002BC2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5887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F8B6BF6-2B20-BAE1-496B-4CE3AF22F7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DA06FF-3584-5C18-7680-957EB66DCC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576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DBC1E-2F93-2120-01F2-76667F7A3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19B98AE-BA3F-CCAE-E04C-B8169D9363F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265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C8CB63D-4300-E62A-F48C-630CF6B954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490E080-95F7-C04E-1506-EAC0EB4C51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5983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FB48F-821A-CA54-A34E-E55E101C6C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4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Green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Shape&#10;&#10;Description automatically generated">
            <a:extLst>
              <a:ext uri="{FF2B5EF4-FFF2-40B4-BE49-F238E27FC236}">
                <a16:creationId xmlns:a16="http://schemas.microsoft.com/office/drawing/2014/main" id="{D0C3721D-6354-0D00-0D29-E1A27C93E6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565AC2-DB77-DCDB-808B-BF51C9FFA89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A903AE-E2D6-5F9D-50A4-1473F92182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E01E99E-260A-2E00-5A10-B640DA7C8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16DAC74-8EE3-1746-99BA-A5E8DA7424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E8FFF7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626BEB0-893F-DB77-7783-7CC66EADF5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62445"/>
            <a:ext cx="2313071" cy="746515"/>
          </a:xfrm>
          <a:prstGeom prst="rect">
            <a:avLst/>
          </a:prstGeom>
          <a:solidFill>
            <a:srgbClr val="7DFFD3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34433D2-285A-2138-B801-9350BFC7DF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E8FFF7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B0C5214-C8B5-BB5C-400E-6D335A90D84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9335"/>
            <a:ext cx="2313071" cy="746515"/>
          </a:xfrm>
          <a:prstGeom prst="rect">
            <a:avLst/>
          </a:prstGeom>
          <a:solidFill>
            <a:srgbClr val="7DFFD3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2F145-D295-DD87-F65F-5B20EF1499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E8FFF7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7C453FF-E315-37FD-0D9E-C09E04B12F7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6225"/>
            <a:ext cx="2313071" cy="746515"/>
          </a:xfrm>
          <a:prstGeom prst="rect">
            <a:avLst/>
          </a:prstGeom>
          <a:solidFill>
            <a:srgbClr val="7DFFD3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8F9FC77-DF8B-FDB1-2221-949F35B1E2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E8FFF7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F2515635-1F1A-5EC5-9397-A7584981B6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9549"/>
            <a:ext cx="2313071" cy="746515"/>
          </a:xfrm>
          <a:prstGeom prst="rect">
            <a:avLst/>
          </a:prstGeom>
          <a:solidFill>
            <a:srgbClr val="7DFFD3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819EE6-532E-7816-0325-42D8941AE6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6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Pink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CAEB22FC-8717-3ACD-B1AA-0DDD82CD2B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74F5EC-4A0A-EE9E-CEEC-0C8B1DEDD4A6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9EC74F6E-3E12-4CC9-3CF9-A0A016ADF3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AC45FAB-EC84-4094-4E00-5D39E06DC8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971CCC8-8887-2D6D-F859-840625714F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FFF3FD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3C70281-93BC-78B1-39A7-6A9CC9422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62445"/>
            <a:ext cx="2313071" cy="746515"/>
          </a:xfrm>
          <a:prstGeom prst="rect">
            <a:avLst/>
          </a:prstGeom>
          <a:solidFill>
            <a:srgbClr val="FFB4FF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913BF3-8DA6-86CE-9297-CF7440C214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FFF3FD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6994FB5-5FB6-3649-0B5C-0DE7371587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9335"/>
            <a:ext cx="2313071" cy="746515"/>
          </a:xfrm>
          <a:prstGeom prst="rect">
            <a:avLst/>
          </a:prstGeom>
          <a:solidFill>
            <a:srgbClr val="FFB4FF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80BC2B6-2F32-2B89-2F65-DEDFE06C5F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FFF3FD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F834E28-71E5-8B57-FCC7-46E2FEE233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6225"/>
            <a:ext cx="2313071" cy="746515"/>
          </a:xfrm>
          <a:prstGeom prst="rect">
            <a:avLst/>
          </a:prstGeom>
          <a:solidFill>
            <a:srgbClr val="FFB4FF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984B553-0CF7-BBE3-8247-C11CDDCFA7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FFF3FD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01AC7231-C3AA-8DB0-7055-96197A3F30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9549"/>
            <a:ext cx="2313071" cy="746515"/>
          </a:xfrm>
          <a:prstGeom prst="rect">
            <a:avLst/>
          </a:prstGeom>
          <a:solidFill>
            <a:srgbClr val="FFB4FF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66997-B6CA-C429-0D2C-74E70FBC7A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2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Yellow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hape&#10;&#10;Description automatically generated">
            <a:extLst>
              <a:ext uri="{FF2B5EF4-FFF2-40B4-BE49-F238E27FC236}">
                <a16:creationId xmlns:a16="http://schemas.microsoft.com/office/drawing/2014/main" id="{1E32E92A-D60B-13B9-30ED-6BA5F1EDCE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09E5BE0-09DA-15C3-2ADE-E1DB04ED1C1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34D264-D08C-0201-6BF1-636745F054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30135D4-803B-4DF5-9DDF-8CFC64C304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C9476F1-805D-12F6-C40A-921E21A365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FFFEED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F1B542CF-469A-BF23-4EF9-B73FE940A5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62445"/>
            <a:ext cx="2313071" cy="746515"/>
          </a:xfrm>
          <a:prstGeom prst="rect">
            <a:avLst/>
          </a:prstGeom>
          <a:solidFill>
            <a:srgbClr val="FFF488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C7EF676-AF43-70E8-FB03-904CA94EC6E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FFFEED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31A30F3-E0AB-4333-FC27-1CA81121A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9335"/>
            <a:ext cx="2313071" cy="746515"/>
          </a:xfrm>
          <a:prstGeom prst="rect">
            <a:avLst/>
          </a:prstGeom>
          <a:solidFill>
            <a:srgbClr val="FFF488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C6F3B42-12FA-AB16-C752-2D3AA399C5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FFFEED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CBCFE3C-98F5-4CBE-B476-7DA12DB92E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6225"/>
            <a:ext cx="2313071" cy="746515"/>
          </a:xfrm>
          <a:prstGeom prst="rect">
            <a:avLst/>
          </a:prstGeom>
          <a:solidFill>
            <a:srgbClr val="FFF488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BBEC787-2362-ECDC-D4F9-5B3386B217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FFFEED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316AE4E-85A5-6332-E3F9-F94D3528601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9549"/>
            <a:ext cx="2313071" cy="746515"/>
          </a:xfrm>
          <a:prstGeom prst="rect">
            <a:avLst/>
          </a:prstGeom>
          <a:solidFill>
            <a:srgbClr val="FFF488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E81DC-D1F7-D057-AEF0-4BBDAFA300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0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Orange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Shape&#10;&#10;Description automatically generated">
            <a:extLst>
              <a:ext uri="{FF2B5EF4-FFF2-40B4-BE49-F238E27FC236}">
                <a16:creationId xmlns:a16="http://schemas.microsoft.com/office/drawing/2014/main" id="{C107E3E2-7CA3-497F-C4E8-4ECE3460E5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568DA1-20C9-8598-44C7-76FE257E9D7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B5BDD1-EF18-E4A2-DE79-A8B3B7FCED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8F030FA-FAE8-B846-F0B1-F69F3B3AB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9C5B20-B0D8-1392-83E8-B19EE7BA6B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450AA39-F87C-B61C-59F0-76575DE5C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6244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8D84559-6512-8243-0E68-926840CCE5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CA98CFD-BEE6-B7D0-940B-408558AE3B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933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3173B8F-4A38-6A7C-3840-1B6791B615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258A6A1-7C96-27AC-C908-3BA13CCF1F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622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0D1A29E-8F23-E9BF-AE02-BAA15FD20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 dirty="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B928D05-8855-2639-E843-A1F7DC27F6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9549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  <a:p>
            <a:pPr lvl="0"/>
            <a:r>
              <a:rPr lang="en-GB"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93BCC-9ABA-3DB6-4ED6-2BD13246C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8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C4D0DBB-988A-6342-8902-0563E9803C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119" y="404664"/>
            <a:ext cx="471531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Contents title 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AD27DD2-BE62-DA40-8EBD-559298C56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2873" y="1539489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254454E-2B5C-B046-98EC-9A0A923749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873" y="2882868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25C514-5CFA-FD4E-BB21-038E4D8FF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436918"/>
            <a:ext cx="4613763" cy="2421083"/>
          </a:xfrm>
          <a:prstGeom prst="rect">
            <a:avLst/>
          </a:prstGeom>
        </p:spPr>
      </p:pic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AB826CD5-5C92-B242-BB8B-DD1F577280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75119" y="153948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9A813DF2-0556-7B4C-A30B-8A7253CE58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5119" y="288183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5C52EF6-7A1A-948C-942C-0339E091A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22170" y="1896175"/>
            <a:ext cx="3118585" cy="81081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5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Sub-content 01</a:t>
            </a:r>
          </a:p>
          <a:p>
            <a:pPr lvl="0"/>
            <a:r>
              <a:rPr lang="en-GB"/>
              <a:t>Sub-content 02</a:t>
            </a:r>
          </a:p>
          <a:p>
            <a:pPr lvl="0"/>
            <a:r>
              <a:rPr lang="en-GB"/>
              <a:t>Sub-content 03</a:t>
            </a:r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9448C27-4172-973B-4F33-BCE2BB9A8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01" y="1"/>
            <a:ext cx="4611462" cy="4551117"/>
          </a:xfrm>
          <a:custGeom>
            <a:avLst/>
            <a:gdLst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0 w 9061155"/>
              <a:gd name="connsiteY7" fmla="*/ 19423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5191279"/>
              <a:gd name="connsiteX1" fmla="*/ 7118829 w 9061155"/>
              <a:gd name="connsiteY1" fmla="*/ 0 h 5191279"/>
              <a:gd name="connsiteX2" fmla="*/ 9061155 w 9061155"/>
              <a:gd name="connsiteY2" fmla="*/ 1942326 h 5191279"/>
              <a:gd name="connsiteX3" fmla="*/ 9061155 w 9061155"/>
              <a:gd name="connsiteY3" fmla="*/ 4330524 h 5191279"/>
              <a:gd name="connsiteX4" fmla="*/ 8840562 w 9061155"/>
              <a:gd name="connsiteY4" fmla="*/ 4551117 h 5191279"/>
              <a:gd name="connsiteX5" fmla="*/ 4449693 w 9061155"/>
              <a:gd name="connsiteY5" fmla="*/ 4538417 h 5191279"/>
              <a:gd name="connsiteX6" fmla="*/ 0 w 9061155"/>
              <a:gd name="connsiteY6" fmla="*/ 4330524 h 5191279"/>
              <a:gd name="connsiteX7" fmla="*/ 1905000 w 9061155"/>
              <a:gd name="connsiteY7" fmla="*/ 1955026 h 5191279"/>
              <a:gd name="connsiteX8" fmla="*/ 1942326 w 9061155"/>
              <a:gd name="connsiteY8" fmla="*/ 0 h 5191279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9669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9669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3481566 w 8085795"/>
              <a:gd name="connsiteY7" fmla="*/ 0 h 4551117"/>
              <a:gd name="connsiteX0" fmla="*/ 451391 w 5055620"/>
              <a:gd name="connsiteY0" fmla="*/ 0 h 4551117"/>
              <a:gd name="connsiteX1" fmla="*/ 3113294 w 5055620"/>
              <a:gd name="connsiteY1" fmla="*/ 0 h 4551117"/>
              <a:gd name="connsiteX2" fmla="*/ 5055620 w 5055620"/>
              <a:gd name="connsiteY2" fmla="*/ 1942326 h 4551117"/>
              <a:gd name="connsiteX3" fmla="*/ 5055620 w 5055620"/>
              <a:gd name="connsiteY3" fmla="*/ 4330524 h 4551117"/>
              <a:gd name="connsiteX4" fmla="*/ 4835027 w 5055620"/>
              <a:gd name="connsiteY4" fmla="*/ 4551117 h 4551117"/>
              <a:gd name="connsiteX5" fmla="*/ 444158 w 5055620"/>
              <a:gd name="connsiteY5" fmla="*/ 4538417 h 4551117"/>
              <a:gd name="connsiteX6" fmla="*/ 451391 w 5055620"/>
              <a:gd name="connsiteY6" fmla="*/ 0 h 4551117"/>
              <a:gd name="connsiteX0" fmla="*/ 330721 w 4934950"/>
              <a:gd name="connsiteY0" fmla="*/ 0 h 4551117"/>
              <a:gd name="connsiteX1" fmla="*/ 2992624 w 4934950"/>
              <a:gd name="connsiteY1" fmla="*/ 0 h 4551117"/>
              <a:gd name="connsiteX2" fmla="*/ 4934950 w 4934950"/>
              <a:gd name="connsiteY2" fmla="*/ 1942326 h 4551117"/>
              <a:gd name="connsiteX3" fmla="*/ 4934950 w 4934950"/>
              <a:gd name="connsiteY3" fmla="*/ 4330524 h 4551117"/>
              <a:gd name="connsiteX4" fmla="*/ 4714357 w 4934950"/>
              <a:gd name="connsiteY4" fmla="*/ 4551117 h 4551117"/>
              <a:gd name="connsiteX5" fmla="*/ 323488 w 4934950"/>
              <a:gd name="connsiteY5" fmla="*/ 4538417 h 4551117"/>
              <a:gd name="connsiteX6" fmla="*/ 330721 w 4934950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1462" h="4551117">
                <a:moveTo>
                  <a:pt x="7233" y="0"/>
                </a:moveTo>
                <a:lnTo>
                  <a:pt x="2669136" y="0"/>
                </a:lnTo>
                <a:cubicBezTo>
                  <a:pt x="3741853" y="0"/>
                  <a:pt x="4611462" y="869609"/>
                  <a:pt x="4611462" y="1942326"/>
                </a:cubicBezTo>
                <a:lnTo>
                  <a:pt x="4611462" y="4330524"/>
                </a:lnTo>
                <a:cubicBezTo>
                  <a:pt x="4611462" y="4452354"/>
                  <a:pt x="4512699" y="4551117"/>
                  <a:pt x="4390869" y="4551117"/>
                </a:cubicBezTo>
                <a:lnTo>
                  <a:pt x="0" y="4538417"/>
                </a:lnTo>
                <a:cubicBezTo>
                  <a:pt x="8534" y="3642738"/>
                  <a:pt x="4337" y="1106923"/>
                  <a:pt x="7233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4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5BD7FBF3-7226-2149-BBD3-098185173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10" y="0"/>
            <a:ext cx="12197909" cy="1551256"/>
          </a:xfrm>
          <a:prstGeom prst="rect">
            <a:avLst/>
          </a:prstGeom>
        </p:spPr>
      </p:pic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609CABD5-CEF8-7D40-AB55-829D55FD31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61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31521C-CAF9-B57E-A59F-40B74F59492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DAAB76E-1BCE-CA53-ACE8-77F42754E1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326028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C210018-BF10-8707-6A21-CCCE83C373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833532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659974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25CC09-2BCF-3A4D-87E4-590716EC07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93565" y="2856109"/>
            <a:ext cx="4687053" cy="3221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consequat.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 qui </a:t>
            </a:r>
            <a:r>
              <a:rPr lang="en-GB" dirty="0" err="1"/>
              <a:t>officia</a:t>
            </a:r>
            <a:r>
              <a:rPr lang="en-GB" dirty="0"/>
              <a:t> </a:t>
            </a:r>
            <a:r>
              <a:rPr lang="en-GB" dirty="0" err="1"/>
              <a:t>deserunt</a:t>
            </a:r>
            <a:r>
              <a:rPr lang="en-GB" dirty="0"/>
              <a:t> </a:t>
            </a:r>
            <a:r>
              <a:rPr lang="en-GB" dirty="0" err="1"/>
              <a:t>mollit</a:t>
            </a:r>
            <a:r>
              <a:rPr lang="en-GB" dirty="0"/>
              <a:t> </a:t>
            </a:r>
            <a:r>
              <a:rPr lang="en-GB" dirty="0" err="1"/>
              <a:t>anim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laborum</a:t>
            </a:r>
            <a:r>
              <a:rPr lang="en-GB" dirty="0"/>
              <a:t>.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0CDFCC4E-7800-CD8E-7918-FDBF10EDE7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10" y="0"/>
            <a:ext cx="12197909" cy="1551256"/>
          </a:xfrm>
          <a:prstGeom prst="rect">
            <a:avLst/>
          </a:prstGeom>
        </p:spPr>
      </p:pic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161B3BB-13A6-8F07-69F3-28C1C681F2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61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C6AF3-6B1E-0375-7D2A-5FD1C92321F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FEAA9C-D9C5-C7E7-E834-0245869B2C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326028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A7150EB-D92B-C450-9558-0D39CD35C8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833532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910918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White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1C071C-5A64-4146-A308-DE2C7FB11B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60542D6-22F5-6141-8C6F-693762048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D9D407-A97D-E17E-DBFA-25ABF15C9A31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F331A0-8630-D550-918D-B67681D6E4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E1D5FB1-6523-35BC-D888-0047E2627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BA357D1-B85B-5E43-48BE-75FF66F901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CE98-E3B1-6061-EDE1-1BE86846C7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74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Blue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C4C01CCF-0DB7-F246-ABF2-EC18516A0F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1C071C-5A64-4146-A308-DE2C7FB11B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60542D6-22F5-6141-8C6F-693762048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D9D407-A97D-E17E-DBFA-25ABF15C9A31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F331A0-8630-D550-918D-B67681D6E4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E1D5FB1-6523-35BC-D888-0047E2627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3273484-F508-2B81-CCEE-DC47E2E8A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90601-4580-5ADA-F52F-147800921B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Green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F2C2B24-B59D-4045-B95F-60BA9A0169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5" name="Round Single Corner of Rectangle 6">
            <a:extLst>
              <a:ext uri="{FF2B5EF4-FFF2-40B4-BE49-F238E27FC236}">
                <a16:creationId xmlns:a16="http://schemas.microsoft.com/office/drawing/2014/main" id="{52BFE576-A66B-7FC2-2AF8-D9E087E5F717}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86881BD-54AC-7487-0941-5BB9151601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4D97A87F-8E6A-F78D-2518-1700657A7F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B87BCE-4110-4945-8965-86EF471BD5CF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EC8079-8BCF-9E9A-455F-1A5CAC8155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5E9D17-411D-CACE-6EE7-57DAEF36B3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18EF7DC-1E5C-B9D3-A788-F0B8F2A68C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86181-7C71-E362-374D-D81E521D3D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82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Purple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770BCA8-BFE1-BD4C-8A2B-F873ACAEF2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95" r="11053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4" name="Round Single Corner of Rectangle 6">
            <a:extLst>
              <a:ext uri="{FF2B5EF4-FFF2-40B4-BE49-F238E27FC236}">
                <a16:creationId xmlns:a16="http://schemas.microsoft.com/office/drawing/2014/main" id="{5EE03332-6A33-A4DC-1B53-C8E0ED83CF34}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92594254-34B5-3D2F-8C9E-B4CF5619E4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1CFF534-4266-FB7E-ECB3-915EBA7E47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870DDD-0474-0E67-8EE1-F6A7B942272B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9ED43E-DEDD-8388-30B6-DA88176A24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195E836-04B5-EA96-187B-20C706FCC9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ABAC910-D562-B43B-D4A6-4369B25191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F8D57-D7F0-C0BA-B1AB-FA27880A45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08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Yellow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B697FB0-A487-634A-AFFC-B0FA0F1077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5" name="Round Single Corner of Rectangle 6">
            <a:extLst>
              <a:ext uri="{FF2B5EF4-FFF2-40B4-BE49-F238E27FC236}">
                <a16:creationId xmlns:a16="http://schemas.microsoft.com/office/drawing/2014/main" id="{F81D5E62-54E8-91C1-B1DC-3631E16FFAEC}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AD0970C-6421-A42E-0F95-DCB033DB9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6478310-0DF0-9183-8E4A-BBB12EE20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CD6409-287B-3038-1114-7628DCD1F30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A0FF1C-9422-2209-7C7A-E0A2D747B0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9F0D77-12CE-8ADC-96D3-AC1745EFF6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B19F31F-971E-506B-20EB-7212F8B763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E0C39-A58A-88F5-7763-881132BDF9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68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Blue Light Mode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C4C01CCF-0DB7-F246-ABF2-EC18516A0F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AE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441112C6-9F31-50D1-7D73-6298CB7F2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32AB5CB-C8A8-C7B0-84CC-CEA1640370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44462-549C-8EC7-19AB-A506B51C3E6A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2C4ECE-5A58-924D-D8E6-C4AE68AD8C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DC83B33-527D-290B-B1B2-1DEADA31AE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5C71BB06-BC2B-503D-C100-C1D7CF6061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9290A-21C8-252A-8F81-5329E41EC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Green Light Mode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D1F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66FAE19-7B52-BB59-E57B-29D522C6BD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F77B454A-E504-0EE7-A8CA-E5D9EEC2F4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228A78-C513-C604-6CB6-28BAE7604C7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1EAD907-96B1-968B-D6C2-A05E0A48B0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A310DCE-936B-7A91-931F-F8940F242D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C03919D-ED94-85DD-1324-53A7CAE381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B3074-1854-E7EC-F48F-3A436A9EC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79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Pink Light Mode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95" r="11053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FF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02A26A26-C4B5-4D8E-73A4-981818756D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F8328C9E-9DA1-DF63-59C8-5F540DB4BB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1A6B9E-E779-E0D7-BC86-EA660E98400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6F34F4-9E99-01A0-2C06-1C0C5E7762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7341710-98F6-F41B-8C50-352203DF2B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C1EA7DC-B02A-FE29-687A-390579C75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9A77A-2865-2800-84A5-23627231AA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9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72EBB80-A06E-419B-5D88-C52E35F084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0591" y="1759363"/>
            <a:ext cx="572718" cy="3173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>
                <a:ln>
                  <a:noFill/>
                </a:ln>
                <a:solidFill>
                  <a:srgbClr val="1C46C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202B306-D134-FDA1-EFFA-1473A26ED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85486" y="1759363"/>
            <a:ext cx="572718" cy="3173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>
                <a:ln>
                  <a:noFill/>
                </a:ln>
                <a:solidFill>
                  <a:srgbClr val="1C46C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09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E4D12D21-2F9E-2846-20E0-F0307CE082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2C029B1-D3AF-4207-4861-9E36D8537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9363"/>
            <a:ext cx="3691545" cy="31731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360363" algn="l"/>
              </a:tabLst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name:</a:t>
            </a:r>
          </a:p>
          <a:p>
            <a:pPr lvl="0"/>
            <a:r>
              <a:rPr lang="en-GB"/>
              <a:t>		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A7EBA30-5646-79F7-5FE5-811E66D703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759363"/>
            <a:ext cx="3691545" cy="31731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360363" algn="l"/>
              </a:tabLst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name:</a:t>
            </a:r>
          </a:p>
          <a:p>
            <a:pPr lvl="0"/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4303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Yellow Light Mode">
    <p:bg>
      <p:bgPr>
        <a:blipFill dpi="0" rotWithShape="1">
          <a:blip r:embed="rId2" cstate="hqprint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FFF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E055DE8-0C87-1B8E-B033-C6AACEF7E8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A7B175B1-4990-DB78-B09A-5CABDC6E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357FA-846B-A0EC-644D-8C00E0D073E6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1828A5-E0F9-F12F-D6E9-03BB177B0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9CF92BA-CA8F-0DC8-7240-3FE5CDE33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FC3A49A-8F27-4ABD-3E82-D19FBB8B2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F88F0-EB3C-10FF-135B-7E354D928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14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Blue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07E50EC8-E5C7-AD40-90E5-430C56B16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A20ABB2-4946-8543-8051-832C526BDE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5F2301F-306F-F745-8E98-23873CA633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560DF7B-AF74-3B4B-9618-C8D97385E9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16DB742-7748-6B47-8825-E1F742F7A3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D9318EE-FBC8-5864-3CD0-AE0098E5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84F7B52-8D5A-AF1A-29EE-E205DB0920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A1E28-041A-B3F5-D5FB-EABC446DAE3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29F004-17E9-56AE-60BE-6AF7E9D45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A18CF2-7030-5F92-17DA-C816F4E6622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47471-0055-301D-46FD-68020323DA5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270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Green">
    <p:bg>
      <p:bgPr>
        <a:blipFill dpi="0" rotWithShape="1">
          <a:blip r:embed="rId2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29558BF-A54E-47FA-68A6-97DFAB2933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2A4FC37-64F1-B22C-8E38-7A3C90DBFD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0ABC2298-01AB-ED2E-6E05-CA32FACF9E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FAAEB2F-DEF2-71DD-AF98-C0A446D122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8EA9D7F9-BC14-C206-DFF8-5ABCD5E6E7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213F3-4453-A554-A2A2-1E2477D6A250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C2A8E84-605E-EB25-4A36-3D3984B92A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6C642D6-66F1-8A0A-CDDC-2EBC92AF8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A09EE3C-F0CF-8B96-88AA-6DE36F7A6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391E2F5-B870-1650-36DA-566F186BE6B9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81F7C-61DD-D358-4A52-ABFFD0542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73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Pink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9DCE3FF2-F47F-EF71-B12F-36613C1F63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DA1F39E-370E-9BF5-101D-A0A5D784F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FB8AF0D-6CCE-C411-DB47-6E723C872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7B68DC7-43A5-C3AB-0F02-A24CE21AC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998BAA85-672C-2406-1402-92D7361EB7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8F1C98-6D29-CDD1-9F34-084D00E4780D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114C635-6BF1-6FFE-A4DB-8BB78F696D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C530D6A-EBB8-CD26-B104-C0F70BBC94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E24F392-DCB7-9BFE-802F-2C3A475EA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8C1F3A-E328-D7D8-0A81-F997F4F944D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7109C-F92E-0D50-7E20-FC588E76B0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961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Yellow">
    <p:bg>
      <p:bgPr>
        <a:blipFill dpi="0" rotWithShape="1">
          <a:blip r:embed="rId2">
            <a:alphaModFix amt="2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C8EEEF07-1889-D507-89A8-BB2EE63EB0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BEC0FC6-0311-3559-C180-50FE399D9C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1F924AA-0E70-3369-B99A-AAFFD470F4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87F5EB3-C62D-D57D-1AAE-737B9D43A0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FD2D1B6-81BB-517B-130B-5D9202C4FA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Body copy goes here.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A7EF7-2594-397E-B832-BCDBA1E0520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2BD26A5-F2B2-8F17-EF04-893F38512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A620FFB-407F-A512-2C9D-569EEBC1E8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5C4A6-90EE-54F5-1CA2-BBB24F562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1F7FFA-E94E-A280-B1B5-ACAC603AC4B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B80B5-A611-770D-A4A5-4985E7825C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56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79999" y="2880002"/>
            <a:ext cx="7200000" cy="6832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0" y="4222656"/>
            <a:ext cx="7200000" cy="6740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177" indent="0" algn="ctr">
              <a:buNone/>
              <a:defRPr sz="2000"/>
            </a:lvl2pPr>
            <a:lvl3pPr marL="914354" indent="0" algn="ctr">
              <a:buNone/>
              <a:defRPr sz="1801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US" dirty="0"/>
              <a:t>A brief overview of what you will</a:t>
            </a:r>
            <a:br>
              <a:rPr lang="en-US" dirty="0"/>
            </a:br>
            <a:r>
              <a:rPr lang="en-US" dirty="0"/>
              <a:t>be talking about in this section</a:t>
            </a:r>
          </a:p>
        </p:txBody>
      </p:sp>
    </p:spTree>
    <p:extLst>
      <p:ext uri="{BB962C8B-B14F-4D97-AF65-F5344CB8AC3E}">
        <p14:creationId xmlns:p14="http://schemas.microsoft.com/office/powerpoint/2010/main" val="22443624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- turquois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79999" y="2880002"/>
            <a:ext cx="7200000" cy="6832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0" y="4222656"/>
            <a:ext cx="7200000" cy="6740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177" indent="0" algn="ctr">
              <a:buNone/>
              <a:defRPr sz="2000"/>
            </a:lvl2pPr>
            <a:lvl3pPr marL="914354" indent="0" algn="ctr">
              <a:buNone/>
              <a:defRPr sz="1801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US" dirty="0"/>
              <a:t>A brief overview of what you will</a:t>
            </a:r>
            <a:br>
              <a:rPr lang="en-US" dirty="0"/>
            </a:br>
            <a:r>
              <a:rPr lang="en-US" dirty="0"/>
              <a:t>be talking about in this section</a:t>
            </a:r>
          </a:p>
        </p:txBody>
      </p:sp>
    </p:spTree>
    <p:extLst>
      <p:ext uri="{BB962C8B-B14F-4D97-AF65-F5344CB8AC3E}">
        <p14:creationId xmlns:p14="http://schemas.microsoft.com/office/powerpoint/2010/main" val="23070049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79999" y="2880002"/>
            <a:ext cx="7200000" cy="6832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0" y="4222656"/>
            <a:ext cx="7200000" cy="6740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177" indent="0" algn="ctr">
              <a:buNone/>
              <a:defRPr sz="2000"/>
            </a:lvl2pPr>
            <a:lvl3pPr marL="914354" indent="0" algn="ctr">
              <a:buNone/>
              <a:defRPr sz="1801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US" dirty="0"/>
              <a:t>A brief overview of what you will</a:t>
            </a:r>
            <a:br>
              <a:rPr lang="en-US" dirty="0"/>
            </a:br>
            <a:r>
              <a:rPr lang="en-US" dirty="0"/>
              <a:t>be talking about in this section</a:t>
            </a:r>
          </a:p>
        </p:txBody>
      </p:sp>
    </p:spTree>
    <p:extLst>
      <p:ext uri="{BB962C8B-B14F-4D97-AF65-F5344CB8AC3E}">
        <p14:creationId xmlns:p14="http://schemas.microsoft.com/office/powerpoint/2010/main" val="32346863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- jus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CDC988AE-A153-4139-8BF1-831C2BFCA50D}"/>
              </a:ext>
            </a:extLst>
          </p:cNvPr>
          <p:cNvSpPr txBox="1">
            <a:spLocks/>
          </p:cNvSpPr>
          <p:nvPr userDrawn="1"/>
        </p:nvSpPr>
        <p:spPr>
          <a:xfrm>
            <a:off x="11536392" y="6364967"/>
            <a:ext cx="655608" cy="49170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06593E-52CF-5B45-8CFF-7309163A4729}" type="slidenum">
              <a:rPr lang="en-US" sz="1200" smtClean="0"/>
              <a:pPr/>
              <a:t>‹#›</a:t>
            </a:fld>
            <a:endParaRPr lang="en-US" sz="12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69DB766-747D-4928-9E02-4F5BC168A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02" y="761443"/>
            <a:ext cx="9890807" cy="251999"/>
          </a:xfrm>
          <a:prstGeom prst="rect">
            <a:avLst/>
          </a:prstGeom>
          <a:noFill/>
        </p:spPr>
        <p:txBody>
          <a:bodyPr lIns="36000" tIns="18000" rIns="0" bIns="0" anchor="ctr" anchorCtr="0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TEXT IN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ABEA7B-7448-4E43-A7A4-3421CD2E27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000" y="544318"/>
            <a:ext cx="1680000" cy="212075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18000" rIns="0" bIns="0" anchor="ctr" anchorCtr="0">
            <a:noAutofit/>
          </a:bodyPr>
          <a:lstStyle>
            <a:lvl1pPr algn="l">
              <a:defRPr sz="1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A22121-4331-41E2-B269-75755B8049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402" y="1150618"/>
            <a:ext cx="11017991" cy="521434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200"/>
            </a:lvl3pPr>
            <a:lvl4pPr marL="1371566" indent="0">
              <a:buNone/>
              <a:defRPr sz="1200"/>
            </a:lvl4pPr>
            <a:lvl5pPr marL="1828754" indent="0">
              <a:buNone/>
              <a:defRPr sz="1200"/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400368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102777B-9037-D988-3EE8-F9C178E7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017" y="1938270"/>
            <a:ext cx="8631300" cy="1984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B3A0DD78-5233-64B4-7C82-DFA9E070E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017" y="4225786"/>
            <a:ext cx="8631300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F69A914-BA36-671C-C01D-0BCBD35D77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896" y="6302237"/>
            <a:ext cx="432904" cy="3246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9BC890-FDBA-17C4-A081-0FBF54C32CF7}"/>
              </a:ext>
            </a:extLst>
          </p:cNvPr>
          <p:cNvSpPr txBox="1"/>
          <p:nvPr userDrawn="1"/>
        </p:nvSpPr>
        <p:spPr>
          <a:xfrm>
            <a:off x="844826" y="6302237"/>
            <a:ext cx="542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ESCAPE -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Science Cluster of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Astronomy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ESFRI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Infrastructures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funding from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Union’s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Horizon 2020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innovation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under Grant Agreement no. 824064.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3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15272609" cy="509777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C3DB8-28FE-CD4A-AC01-87EE1020C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7770"/>
            <a:ext cx="10492353" cy="1760230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3F6853B-E929-F241-91D8-856D67E45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390F52-05CD-A068-38A6-49F5DCC4B2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7792215-3EBF-8AFE-D64C-230EB77D3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403275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E990A91-401C-5553-98D3-8EB1CB88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476" y="3071018"/>
            <a:ext cx="100690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274B401-D738-C446-A481-C2BCA4E44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85287" y="6392392"/>
            <a:ext cx="1127053" cy="3378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7D8953-4F4B-4C47-B689-1894E46BB86F}" type="datetime1">
              <a:rPr lang="it-IT" smtClean="0"/>
              <a:t>21/05/25</a:t>
            </a:fld>
            <a:endParaRPr lang="it-IT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A370FB9-7947-EAE2-00D9-705D2072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1768" y="6392392"/>
            <a:ext cx="981973" cy="3378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5175DA-277F-B548-B500-1BF71FE23091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2A25D9A-0EFB-E6A3-6484-EF8F51E70F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34027" y="6392392"/>
            <a:ext cx="432904" cy="32467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74A8BA-B393-4273-2E34-637A73D93042}"/>
              </a:ext>
            </a:extLst>
          </p:cNvPr>
          <p:cNvSpPr txBox="1"/>
          <p:nvPr userDrawn="1"/>
        </p:nvSpPr>
        <p:spPr>
          <a:xfrm>
            <a:off x="3925957" y="6392392"/>
            <a:ext cx="542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ESCAPE -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Science Cluster of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Astronomy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ESFRI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Infrastructures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funding from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Union’s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Horizon 2020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innovation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under Grant Agreement no. 824064.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5877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6FD81B6-DA68-114A-B20B-31E3CEC17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85287" y="6392392"/>
            <a:ext cx="1127053" cy="3378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32AD14-A39A-854A-B341-6BFF3DBF3CAC}" type="datetime1">
              <a:rPr lang="it-IT" smtClean="0"/>
              <a:t>21/05/25</a:t>
            </a:fld>
            <a:endParaRPr lang="it-IT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2D015A9-2AD7-244C-B4A1-87AA057A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1768" y="6392392"/>
            <a:ext cx="981973" cy="3378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5175DA-277F-B548-B500-1BF71FE23091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 userDrawn="1"/>
        </p:nvSpPr>
        <p:spPr>
          <a:xfrm>
            <a:off x="3740863" y="188640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r>
              <a:rPr lang="it-IT" sz="1800" b="0" i="0" dirty="0">
                <a:solidFill>
                  <a:schemeClr val="bg1"/>
                </a:solidFill>
                <a:latin typeface="Akzidenz-Grotesk BQ" pitchFamily="2" charset="77"/>
              </a:rPr>
              <a:t>Title Here</a:t>
            </a:r>
            <a:endParaRPr lang="en-US" sz="1800" b="0" i="0" dirty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52C9722-CD2F-5460-7F63-985EF7B9D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58" y="0"/>
            <a:ext cx="100690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046E36B-7653-58BE-84BF-AE7D0DF8C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203" y="1903798"/>
            <a:ext cx="11085383" cy="407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23811D6-605E-0DDC-80D3-CE1A0499E9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4027" y="6392392"/>
            <a:ext cx="432904" cy="32467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C67B98-5D4C-4FE6-5D8B-C7558E1F5CE0}"/>
              </a:ext>
            </a:extLst>
          </p:cNvPr>
          <p:cNvSpPr txBox="1"/>
          <p:nvPr userDrawn="1"/>
        </p:nvSpPr>
        <p:spPr>
          <a:xfrm>
            <a:off x="3925957" y="6392392"/>
            <a:ext cx="542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ESCAPE -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Science Cluster of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Astronomy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ESFRI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Infrastructures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funding from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Union’s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Horizon 2020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innovation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under Grant Agreement no. 824064.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782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2E75-C1C5-4F46-B5FF-FB42A97B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837B8-2100-48FF-B083-6B672EA4B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7601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447D-E5DD-40EA-5BA7-FB3BFBFD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EA30-7C20-E01B-0AF4-B283062A6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56B52-D9A9-0609-68DE-3DBB9EC5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E33A0-7C69-B443-B105-781D4D05AAC5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75E7B-06FC-919C-6E30-C58728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57FFD-ADB9-2BDD-ECE7-AE38CDE7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0A896-7149-0B49-A635-9C0F284D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450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4762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3950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054777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- just an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CDC988AE-A153-4139-8BF1-831C2BFCA50D}"/>
              </a:ext>
            </a:extLst>
          </p:cNvPr>
          <p:cNvSpPr txBox="1">
            <a:spLocks/>
          </p:cNvSpPr>
          <p:nvPr userDrawn="1"/>
        </p:nvSpPr>
        <p:spPr>
          <a:xfrm>
            <a:off x="11536392" y="6364967"/>
            <a:ext cx="655608" cy="49170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06593E-52CF-5B45-8CFF-7309163A4729}" type="slidenum">
              <a:rPr lang="en-US" sz="1200" smtClean="0"/>
              <a:pPr/>
              <a:t>‹#›</a:t>
            </a:fld>
            <a:endParaRPr lang="en-US" sz="12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69DB766-747D-4928-9E02-4F5BC168A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02" y="761443"/>
            <a:ext cx="9890807" cy="251999"/>
          </a:xfrm>
          <a:prstGeom prst="rect">
            <a:avLst/>
          </a:prstGeom>
          <a:noFill/>
        </p:spPr>
        <p:txBody>
          <a:bodyPr lIns="36000" tIns="18000" rIns="0" bIns="0" anchor="ctr" anchorCtr="0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TEXT IN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7627B42-6398-42C1-94CA-C124AC35B2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135" y="1150619"/>
            <a:ext cx="11017991" cy="5214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200" b="1"/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7B25A5-6B91-4CE2-93B8-754812DA02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000" y="544318"/>
            <a:ext cx="1680000" cy="212075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18000" rIns="0" bIns="0" anchor="ctr" anchorCtr="0">
            <a:noAutofit/>
          </a:bodyPr>
          <a:lstStyle>
            <a:lvl1pPr algn="l">
              <a:defRPr sz="1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28488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 userDrawn="1"/>
        </p:nvSpPr>
        <p:spPr>
          <a:xfrm>
            <a:off x="3740863" y="188640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r>
              <a:rPr lang="it-IT" sz="1800" b="0" i="0" dirty="0">
                <a:solidFill>
                  <a:schemeClr val="bg1"/>
                </a:solidFill>
                <a:latin typeface="Akzidenz-Grotesk BQ" pitchFamily="2" charset="77"/>
              </a:rPr>
              <a:t>Title Here</a:t>
            </a:r>
            <a:endParaRPr lang="en-US" sz="1800" b="0" i="0" dirty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3A45D85-78FF-138D-1C33-CC7DD955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58" y="0"/>
            <a:ext cx="100690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3577AB8-D9BF-79B7-E1BB-979E55F8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85287" y="6392392"/>
            <a:ext cx="1127053" cy="3378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EDCDC3-25EE-BE46-AC08-86028A4F2311}" type="datetime1">
              <a:rPr lang="it-IT" smtClean="0"/>
              <a:t>21/05/25</a:t>
            </a:fld>
            <a:endParaRPr lang="it-IT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D58B1A9-C6B1-9D0A-DF7C-6B5CD7C6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1768" y="6392392"/>
            <a:ext cx="981973" cy="3378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5175DA-277F-B548-B500-1BF71FE23091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389B99A-C471-F34E-35E0-271CBCEFC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4027" y="6392392"/>
            <a:ext cx="432904" cy="32467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7B406C-C0B7-A160-4F0E-2EC077C2FCA1}"/>
              </a:ext>
            </a:extLst>
          </p:cNvPr>
          <p:cNvSpPr txBox="1"/>
          <p:nvPr userDrawn="1"/>
        </p:nvSpPr>
        <p:spPr>
          <a:xfrm>
            <a:off x="3925957" y="6392392"/>
            <a:ext cx="542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ESCAPE -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Science Cluster of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Astronomy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ESFRI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Infrastructures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funding from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Union’s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Horizon 2020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innovation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under Grant Agreement no. 824064.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6694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739" y="2479420"/>
            <a:ext cx="5395640" cy="2185690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34013" y="2479420"/>
            <a:ext cx="5395640" cy="2185690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1EBA7C6-0D68-A5FB-158D-8E9B7741D8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81EE47-AAAA-8CC1-796E-3397347D062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604771-19D1-1647-A09C-C3031FADEE4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18519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8" y="0"/>
            <a:ext cx="6098726" cy="3810000"/>
          </a:xfrm>
          <a:custGeom>
            <a:avLst/>
            <a:gdLst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1626032 h 3810000"/>
              <a:gd name="connsiteX3" fmla="*/ 7810500 w 7810500"/>
              <a:gd name="connsiteY3" fmla="*/ 3625329 h 3810000"/>
              <a:gd name="connsiteX4" fmla="*/ 7625829 w 7810500"/>
              <a:gd name="connsiteY4" fmla="*/ 3810000 h 3810000"/>
              <a:gd name="connsiteX5" fmla="*/ 184671 w 7810500"/>
              <a:gd name="connsiteY5" fmla="*/ 3810000 h 3810000"/>
              <a:gd name="connsiteX6" fmla="*/ 0 w 7810500"/>
              <a:gd name="connsiteY6" fmla="*/ 3625329 h 3810000"/>
              <a:gd name="connsiteX7" fmla="*/ 0 w 7810500"/>
              <a:gd name="connsiteY7" fmla="*/ 1626032 h 3810000"/>
              <a:gd name="connsiteX8" fmla="*/ 1626032 w 7810500"/>
              <a:gd name="connsiteY8" fmla="*/ 0 h 3810000"/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3625329 h 3810000"/>
              <a:gd name="connsiteX3" fmla="*/ 7625829 w 7810500"/>
              <a:gd name="connsiteY3" fmla="*/ 3810000 h 3810000"/>
              <a:gd name="connsiteX4" fmla="*/ 184671 w 7810500"/>
              <a:gd name="connsiteY4" fmla="*/ 3810000 h 3810000"/>
              <a:gd name="connsiteX5" fmla="*/ 0 w 7810500"/>
              <a:gd name="connsiteY5" fmla="*/ 3625329 h 3810000"/>
              <a:gd name="connsiteX6" fmla="*/ 0 w 7810500"/>
              <a:gd name="connsiteY6" fmla="*/ 1626032 h 3810000"/>
              <a:gd name="connsiteX7" fmla="*/ 1626032 w 7810500"/>
              <a:gd name="connsiteY7" fmla="*/ 0 h 3810000"/>
              <a:gd name="connsiteX0" fmla="*/ 1626032 w 7963808"/>
              <a:gd name="connsiteY0" fmla="*/ 0 h 3810000"/>
              <a:gd name="connsiteX1" fmla="*/ 6184468 w 7963808"/>
              <a:gd name="connsiteY1" fmla="*/ 0 h 3810000"/>
              <a:gd name="connsiteX2" fmla="*/ 7625829 w 7963808"/>
              <a:gd name="connsiteY2" fmla="*/ 3810000 h 3810000"/>
              <a:gd name="connsiteX3" fmla="*/ 184671 w 7963808"/>
              <a:gd name="connsiteY3" fmla="*/ 3810000 h 3810000"/>
              <a:gd name="connsiteX4" fmla="*/ 0 w 7963808"/>
              <a:gd name="connsiteY4" fmla="*/ 3625329 h 3810000"/>
              <a:gd name="connsiteX5" fmla="*/ 0 w 7963808"/>
              <a:gd name="connsiteY5" fmla="*/ 1626032 h 3810000"/>
              <a:gd name="connsiteX6" fmla="*/ 1626032 w 7963808"/>
              <a:gd name="connsiteY6" fmla="*/ 0 h 3810000"/>
              <a:gd name="connsiteX0" fmla="*/ 1626032 w 6876799"/>
              <a:gd name="connsiteY0" fmla="*/ 0 h 3810000"/>
              <a:gd name="connsiteX1" fmla="*/ 6184468 w 6876799"/>
              <a:gd name="connsiteY1" fmla="*/ 0 h 3810000"/>
              <a:gd name="connsiteX2" fmla="*/ 6063729 w 6876799"/>
              <a:gd name="connsiteY2" fmla="*/ 3797300 h 3810000"/>
              <a:gd name="connsiteX3" fmla="*/ 184671 w 6876799"/>
              <a:gd name="connsiteY3" fmla="*/ 3810000 h 3810000"/>
              <a:gd name="connsiteX4" fmla="*/ 0 w 6876799"/>
              <a:gd name="connsiteY4" fmla="*/ 3625329 h 3810000"/>
              <a:gd name="connsiteX5" fmla="*/ 0 w 6876799"/>
              <a:gd name="connsiteY5" fmla="*/ 1626032 h 3810000"/>
              <a:gd name="connsiteX6" fmla="*/ 1626032 w 6876799"/>
              <a:gd name="connsiteY6" fmla="*/ 0 h 3810000"/>
              <a:gd name="connsiteX0" fmla="*/ 1626032 w 6601473"/>
              <a:gd name="connsiteY0" fmla="*/ 0 h 3810000"/>
              <a:gd name="connsiteX1" fmla="*/ 6184468 w 6601473"/>
              <a:gd name="connsiteY1" fmla="*/ 0 h 3810000"/>
              <a:gd name="connsiteX2" fmla="*/ 6063729 w 6601473"/>
              <a:gd name="connsiteY2" fmla="*/ 3797300 h 3810000"/>
              <a:gd name="connsiteX3" fmla="*/ 184671 w 6601473"/>
              <a:gd name="connsiteY3" fmla="*/ 3810000 h 3810000"/>
              <a:gd name="connsiteX4" fmla="*/ 0 w 6601473"/>
              <a:gd name="connsiteY4" fmla="*/ 3625329 h 3810000"/>
              <a:gd name="connsiteX5" fmla="*/ 0 w 6601473"/>
              <a:gd name="connsiteY5" fmla="*/ 1626032 h 3810000"/>
              <a:gd name="connsiteX6" fmla="*/ 1626032 w 6601473"/>
              <a:gd name="connsiteY6" fmla="*/ 0 h 3810000"/>
              <a:gd name="connsiteX0" fmla="*/ 1626032 w 6605873"/>
              <a:gd name="connsiteY0" fmla="*/ 0 h 3810000"/>
              <a:gd name="connsiteX1" fmla="*/ 6184468 w 6605873"/>
              <a:gd name="connsiteY1" fmla="*/ 0 h 3810000"/>
              <a:gd name="connsiteX2" fmla="*/ 6082779 w 6605873"/>
              <a:gd name="connsiteY2" fmla="*/ 3802063 h 3810000"/>
              <a:gd name="connsiteX3" fmla="*/ 184671 w 6605873"/>
              <a:gd name="connsiteY3" fmla="*/ 3810000 h 3810000"/>
              <a:gd name="connsiteX4" fmla="*/ 0 w 6605873"/>
              <a:gd name="connsiteY4" fmla="*/ 3625329 h 3810000"/>
              <a:gd name="connsiteX5" fmla="*/ 0 w 6605873"/>
              <a:gd name="connsiteY5" fmla="*/ 1626032 h 3810000"/>
              <a:gd name="connsiteX6" fmla="*/ 1626032 w 6605873"/>
              <a:gd name="connsiteY6" fmla="*/ 0 h 3810000"/>
              <a:gd name="connsiteX0" fmla="*/ 1626032 w 6524678"/>
              <a:gd name="connsiteY0" fmla="*/ 6350 h 3816350"/>
              <a:gd name="connsiteX1" fmla="*/ 6076518 w 6524678"/>
              <a:gd name="connsiteY1" fmla="*/ 0 h 3816350"/>
              <a:gd name="connsiteX2" fmla="*/ 6082779 w 6524678"/>
              <a:gd name="connsiteY2" fmla="*/ 3808413 h 3816350"/>
              <a:gd name="connsiteX3" fmla="*/ 184671 w 6524678"/>
              <a:gd name="connsiteY3" fmla="*/ 3816350 h 3816350"/>
              <a:gd name="connsiteX4" fmla="*/ 0 w 6524678"/>
              <a:gd name="connsiteY4" fmla="*/ 3631679 h 3816350"/>
              <a:gd name="connsiteX5" fmla="*/ 0 w 6524678"/>
              <a:gd name="connsiteY5" fmla="*/ 1632382 h 3816350"/>
              <a:gd name="connsiteX6" fmla="*/ 1626032 w 6524678"/>
              <a:gd name="connsiteY6" fmla="*/ 6350 h 3816350"/>
              <a:gd name="connsiteX0" fmla="*/ 1626032 w 6087407"/>
              <a:gd name="connsiteY0" fmla="*/ 6350 h 3816350"/>
              <a:gd name="connsiteX1" fmla="*/ 6076518 w 6087407"/>
              <a:gd name="connsiteY1" fmla="*/ 0 h 3816350"/>
              <a:gd name="connsiteX2" fmla="*/ 6082779 w 6087407"/>
              <a:gd name="connsiteY2" fmla="*/ 3808413 h 3816350"/>
              <a:gd name="connsiteX3" fmla="*/ 184671 w 6087407"/>
              <a:gd name="connsiteY3" fmla="*/ 3816350 h 3816350"/>
              <a:gd name="connsiteX4" fmla="*/ 0 w 6087407"/>
              <a:gd name="connsiteY4" fmla="*/ 3631679 h 3816350"/>
              <a:gd name="connsiteX5" fmla="*/ 0 w 6087407"/>
              <a:gd name="connsiteY5" fmla="*/ 1632382 h 3816350"/>
              <a:gd name="connsiteX6" fmla="*/ 1626032 w 6087407"/>
              <a:gd name="connsiteY6" fmla="*/ 6350 h 3816350"/>
              <a:gd name="connsiteX0" fmla="*/ 1626032 w 6100891"/>
              <a:gd name="connsiteY0" fmla="*/ 0 h 3810000"/>
              <a:gd name="connsiteX1" fmla="*/ 6097949 w 6100891"/>
              <a:gd name="connsiteY1" fmla="*/ 794 h 3810000"/>
              <a:gd name="connsiteX2" fmla="*/ 6082779 w 6100891"/>
              <a:gd name="connsiteY2" fmla="*/ 3802063 h 3810000"/>
              <a:gd name="connsiteX3" fmla="*/ 184671 w 6100891"/>
              <a:gd name="connsiteY3" fmla="*/ 3810000 h 3810000"/>
              <a:gd name="connsiteX4" fmla="*/ 0 w 6100891"/>
              <a:gd name="connsiteY4" fmla="*/ 3625329 h 3810000"/>
              <a:gd name="connsiteX5" fmla="*/ 0 w 6100891"/>
              <a:gd name="connsiteY5" fmla="*/ 1626032 h 3810000"/>
              <a:gd name="connsiteX6" fmla="*/ 1626032 w 6100891"/>
              <a:gd name="connsiteY6" fmla="*/ 0 h 3810000"/>
              <a:gd name="connsiteX0" fmla="*/ 1626032 w 6098322"/>
              <a:gd name="connsiteY0" fmla="*/ 0 h 3810000"/>
              <a:gd name="connsiteX1" fmla="*/ 6097949 w 6098322"/>
              <a:gd name="connsiteY1" fmla="*/ 794 h 3810000"/>
              <a:gd name="connsiteX2" fmla="*/ 6082779 w 6098322"/>
              <a:gd name="connsiteY2" fmla="*/ 3802063 h 3810000"/>
              <a:gd name="connsiteX3" fmla="*/ 184671 w 6098322"/>
              <a:gd name="connsiteY3" fmla="*/ 3810000 h 3810000"/>
              <a:gd name="connsiteX4" fmla="*/ 0 w 6098322"/>
              <a:gd name="connsiteY4" fmla="*/ 3625329 h 3810000"/>
              <a:gd name="connsiteX5" fmla="*/ 0 w 6098322"/>
              <a:gd name="connsiteY5" fmla="*/ 1626032 h 3810000"/>
              <a:gd name="connsiteX6" fmla="*/ 1626032 w 6098322"/>
              <a:gd name="connsiteY6" fmla="*/ 0 h 3810000"/>
              <a:gd name="connsiteX0" fmla="*/ 1626032 w 6102062"/>
              <a:gd name="connsiteY0" fmla="*/ 0 h 3810000"/>
              <a:gd name="connsiteX1" fmla="*/ 6097949 w 6102062"/>
              <a:gd name="connsiteY1" fmla="*/ 794 h 3810000"/>
              <a:gd name="connsiteX2" fmla="*/ 6097066 w 6102062"/>
              <a:gd name="connsiteY2" fmla="*/ 3806825 h 3810000"/>
              <a:gd name="connsiteX3" fmla="*/ 184671 w 6102062"/>
              <a:gd name="connsiteY3" fmla="*/ 3810000 h 3810000"/>
              <a:gd name="connsiteX4" fmla="*/ 0 w 6102062"/>
              <a:gd name="connsiteY4" fmla="*/ 3625329 h 3810000"/>
              <a:gd name="connsiteX5" fmla="*/ 0 w 6102062"/>
              <a:gd name="connsiteY5" fmla="*/ 1626032 h 3810000"/>
              <a:gd name="connsiteX6" fmla="*/ 1626032 w 6102062"/>
              <a:gd name="connsiteY6" fmla="*/ 0 h 3810000"/>
              <a:gd name="connsiteX0" fmla="*/ 1626032 w 6098726"/>
              <a:gd name="connsiteY0" fmla="*/ 0 h 3810000"/>
              <a:gd name="connsiteX1" fmla="*/ 6097949 w 6098726"/>
              <a:gd name="connsiteY1" fmla="*/ 794 h 3810000"/>
              <a:gd name="connsiteX2" fmla="*/ 6097066 w 6098726"/>
              <a:gd name="connsiteY2" fmla="*/ 3806825 h 3810000"/>
              <a:gd name="connsiteX3" fmla="*/ 184671 w 6098726"/>
              <a:gd name="connsiteY3" fmla="*/ 3810000 h 3810000"/>
              <a:gd name="connsiteX4" fmla="*/ 0 w 6098726"/>
              <a:gd name="connsiteY4" fmla="*/ 3625329 h 3810000"/>
              <a:gd name="connsiteX5" fmla="*/ 0 w 6098726"/>
              <a:gd name="connsiteY5" fmla="*/ 1626032 h 3810000"/>
              <a:gd name="connsiteX6" fmla="*/ 1626032 w 6098726"/>
              <a:gd name="connsiteY6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8726" h="3810000">
                <a:moveTo>
                  <a:pt x="1626032" y="0"/>
                </a:moveTo>
                <a:lnTo>
                  <a:pt x="6097949" y="794"/>
                </a:lnTo>
                <a:cubicBezTo>
                  <a:pt x="6100171" y="1699419"/>
                  <a:pt x="6096907" y="2640806"/>
                  <a:pt x="6097066" y="3806825"/>
                </a:cubicBezTo>
                <a:lnTo>
                  <a:pt x="184671" y="3810000"/>
                </a:lnTo>
                <a:cubicBezTo>
                  <a:pt x="82680" y="3810000"/>
                  <a:pt x="0" y="3727320"/>
                  <a:pt x="0" y="3625329"/>
                </a:cubicBezTo>
                <a:lnTo>
                  <a:pt x="0" y="1626032"/>
                </a:lnTo>
                <a:cubicBezTo>
                  <a:pt x="0" y="727999"/>
                  <a:pt x="727999" y="0"/>
                  <a:pt x="1626032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8ED38-053B-074D-A6A5-1C9374EA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810000"/>
            <a:ext cx="6096000" cy="304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F86F0A-6A1A-3248-8370-3930F88101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1B5291B-A0B5-0A34-5C7E-79E2E3F68A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D5457D4-902F-B0A0-0CA3-AB0C3D54F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4F31047-4864-D68A-2944-4FD900DC04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4D3CA51-9B82-D8B8-96F1-42FE5F9B1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4" name="Picture 13" descr="The Open University Logo">
            <a:extLst>
              <a:ext uri="{FF2B5EF4-FFF2-40B4-BE49-F238E27FC236}">
                <a16:creationId xmlns:a16="http://schemas.microsoft.com/office/drawing/2014/main" id="{41C1F544-4F91-82A6-00C9-2CD07BD90F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010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533400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1C04-0A53-3A47-8287-081AE26B8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334000"/>
            <a:ext cx="6096000" cy="152400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9E9177B3-5DDF-C49A-F04A-F97D821D7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3418B85-C84C-B824-D28F-BA79F5E04C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E5F6774-8098-996B-DB40-EA611D348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2518C58-E2DB-02D3-8708-B87996A9E5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5" name="Picture 14" descr="The Open University Logo">
            <a:extLst>
              <a:ext uri="{FF2B5EF4-FFF2-40B4-BE49-F238E27FC236}">
                <a16:creationId xmlns:a16="http://schemas.microsoft.com/office/drawing/2014/main" id="{95ADE654-C78D-7069-71BF-CB8E04298D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3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509777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E638D-6AD4-9B4C-B7A9-1F0500BFE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8" y="5097770"/>
            <a:ext cx="4417181" cy="1760230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58BB04F-25F0-024C-BD47-209C74A317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36C6B16-6B0D-9EC9-CB32-E93F0F2560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99C368-7E26-527C-B143-BDB1D5B48D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1887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10740439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CA2EAA2-94E2-6FA0-C059-2C890F8692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6034E2F-27F1-1CF2-367B-4204B15EC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76E79C-EF9C-9014-0C08-C31EE127DC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8D122DE-5974-E6F7-5A07-1674D74454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8208" y="2431330"/>
            <a:ext cx="10740438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pic>
        <p:nvPicPr>
          <p:cNvPr id="6" name="Picture 5" descr="The Open University Logo">
            <a:extLst>
              <a:ext uri="{FF2B5EF4-FFF2-40B4-BE49-F238E27FC236}">
                <a16:creationId xmlns:a16="http://schemas.microsoft.com/office/drawing/2014/main" id="{21830BFA-19EA-B404-F805-72BD114E6B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8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1A8FBF3E-643E-C283-20B7-9D35C17A87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B8435D6-0CC1-8718-167A-2904F3E65C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160352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8" y="0"/>
            <a:ext cx="6098726" cy="3810000"/>
          </a:xfrm>
          <a:custGeom>
            <a:avLst/>
            <a:gdLst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1626032 h 3810000"/>
              <a:gd name="connsiteX3" fmla="*/ 7810500 w 7810500"/>
              <a:gd name="connsiteY3" fmla="*/ 3625329 h 3810000"/>
              <a:gd name="connsiteX4" fmla="*/ 7625829 w 7810500"/>
              <a:gd name="connsiteY4" fmla="*/ 3810000 h 3810000"/>
              <a:gd name="connsiteX5" fmla="*/ 184671 w 7810500"/>
              <a:gd name="connsiteY5" fmla="*/ 3810000 h 3810000"/>
              <a:gd name="connsiteX6" fmla="*/ 0 w 7810500"/>
              <a:gd name="connsiteY6" fmla="*/ 3625329 h 3810000"/>
              <a:gd name="connsiteX7" fmla="*/ 0 w 7810500"/>
              <a:gd name="connsiteY7" fmla="*/ 1626032 h 3810000"/>
              <a:gd name="connsiteX8" fmla="*/ 1626032 w 7810500"/>
              <a:gd name="connsiteY8" fmla="*/ 0 h 3810000"/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3625329 h 3810000"/>
              <a:gd name="connsiteX3" fmla="*/ 7625829 w 7810500"/>
              <a:gd name="connsiteY3" fmla="*/ 3810000 h 3810000"/>
              <a:gd name="connsiteX4" fmla="*/ 184671 w 7810500"/>
              <a:gd name="connsiteY4" fmla="*/ 3810000 h 3810000"/>
              <a:gd name="connsiteX5" fmla="*/ 0 w 7810500"/>
              <a:gd name="connsiteY5" fmla="*/ 3625329 h 3810000"/>
              <a:gd name="connsiteX6" fmla="*/ 0 w 7810500"/>
              <a:gd name="connsiteY6" fmla="*/ 1626032 h 3810000"/>
              <a:gd name="connsiteX7" fmla="*/ 1626032 w 7810500"/>
              <a:gd name="connsiteY7" fmla="*/ 0 h 3810000"/>
              <a:gd name="connsiteX0" fmla="*/ 1626032 w 7963808"/>
              <a:gd name="connsiteY0" fmla="*/ 0 h 3810000"/>
              <a:gd name="connsiteX1" fmla="*/ 6184468 w 7963808"/>
              <a:gd name="connsiteY1" fmla="*/ 0 h 3810000"/>
              <a:gd name="connsiteX2" fmla="*/ 7625829 w 7963808"/>
              <a:gd name="connsiteY2" fmla="*/ 3810000 h 3810000"/>
              <a:gd name="connsiteX3" fmla="*/ 184671 w 7963808"/>
              <a:gd name="connsiteY3" fmla="*/ 3810000 h 3810000"/>
              <a:gd name="connsiteX4" fmla="*/ 0 w 7963808"/>
              <a:gd name="connsiteY4" fmla="*/ 3625329 h 3810000"/>
              <a:gd name="connsiteX5" fmla="*/ 0 w 7963808"/>
              <a:gd name="connsiteY5" fmla="*/ 1626032 h 3810000"/>
              <a:gd name="connsiteX6" fmla="*/ 1626032 w 7963808"/>
              <a:gd name="connsiteY6" fmla="*/ 0 h 3810000"/>
              <a:gd name="connsiteX0" fmla="*/ 1626032 w 6876799"/>
              <a:gd name="connsiteY0" fmla="*/ 0 h 3810000"/>
              <a:gd name="connsiteX1" fmla="*/ 6184468 w 6876799"/>
              <a:gd name="connsiteY1" fmla="*/ 0 h 3810000"/>
              <a:gd name="connsiteX2" fmla="*/ 6063729 w 6876799"/>
              <a:gd name="connsiteY2" fmla="*/ 3797300 h 3810000"/>
              <a:gd name="connsiteX3" fmla="*/ 184671 w 6876799"/>
              <a:gd name="connsiteY3" fmla="*/ 3810000 h 3810000"/>
              <a:gd name="connsiteX4" fmla="*/ 0 w 6876799"/>
              <a:gd name="connsiteY4" fmla="*/ 3625329 h 3810000"/>
              <a:gd name="connsiteX5" fmla="*/ 0 w 6876799"/>
              <a:gd name="connsiteY5" fmla="*/ 1626032 h 3810000"/>
              <a:gd name="connsiteX6" fmla="*/ 1626032 w 6876799"/>
              <a:gd name="connsiteY6" fmla="*/ 0 h 3810000"/>
              <a:gd name="connsiteX0" fmla="*/ 1626032 w 6601473"/>
              <a:gd name="connsiteY0" fmla="*/ 0 h 3810000"/>
              <a:gd name="connsiteX1" fmla="*/ 6184468 w 6601473"/>
              <a:gd name="connsiteY1" fmla="*/ 0 h 3810000"/>
              <a:gd name="connsiteX2" fmla="*/ 6063729 w 6601473"/>
              <a:gd name="connsiteY2" fmla="*/ 3797300 h 3810000"/>
              <a:gd name="connsiteX3" fmla="*/ 184671 w 6601473"/>
              <a:gd name="connsiteY3" fmla="*/ 3810000 h 3810000"/>
              <a:gd name="connsiteX4" fmla="*/ 0 w 6601473"/>
              <a:gd name="connsiteY4" fmla="*/ 3625329 h 3810000"/>
              <a:gd name="connsiteX5" fmla="*/ 0 w 6601473"/>
              <a:gd name="connsiteY5" fmla="*/ 1626032 h 3810000"/>
              <a:gd name="connsiteX6" fmla="*/ 1626032 w 6601473"/>
              <a:gd name="connsiteY6" fmla="*/ 0 h 3810000"/>
              <a:gd name="connsiteX0" fmla="*/ 1626032 w 6605873"/>
              <a:gd name="connsiteY0" fmla="*/ 0 h 3810000"/>
              <a:gd name="connsiteX1" fmla="*/ 6184468 w 6605873"/>
              <a:gd name="connsiteY1" fmla="*/ 0 h 3810000"/>
              <a:gd name="connsiteX2" fmla="*/ 6082779 w 6605873"/>
              <a:gd name="connsiteY2" fmla="*/ 3802063 h 3810000"/>
              <a:gd name="connsiteX3" fmla="*/ 184671 w 6605873"/>
              <a:gd name="connsiteY3" fmla="*/ 3810000 h 3810000"/>
              <a:gd name="connsiteX4" fmla="*/ 0 w 6605873"/>
              <a:gd name="connsiteY4" fmla="*/ 3625329 h 3810000"/>
              <a:gd name="connsiteX5" fmla="*/ 0 w 6605873"/>
              <a:gd name="connsiteY5" fmla="*/ 1626032 h 3810000"/>
              <a:gd name="connsiteX6" fmla="*/ 1626032 w 6605873"/>
              <a:gd name="connsiteY6" fmla="*/ 0 h 3810000"/>
              <a:gd name="connsiteX0" fmla="*/ 1626032 w 6524678"/>
              <a:gd name="connsiteY0" fmla="*/ 6350 h 3816350"/>
              <a:gd name="connsiteX1" fmla="*/ 6076518 w 6524678"/>
              <a:gd name="connsiteY1" fmla="*/ 0 h 3816350"/>
              <a:gd name="connsiteX2" fmla="*/ 6082779 w 6524678"/>
              <a:gd name="connsiteY2" fmla="*/ 3808413 h 3816350"/>
              <a:gd name="connsiteX3" fmla="*/ 184671 w 6524678"/>
              <a:gd name="connsiteY3" fmla="*/ 3816350 h 3816350"/>
              <a:gd name="connsiteX4" fmla="*/ 0 w 6524678"/>
              <a:gd name="connsiteY4" fmla="*/ 3631679 h 3816350"/>
              <a:gd name="connsiteX5" fmla="*/ 0 w 6524678"/>
              <a:gd name="connsiteY5" fmla="*/ 1632382 h 3816350"/>
              <a:gd name="connsiteX6" fmla="*/ 1626032 w 6524678"/>
              <a:gd name="connsiteY6" fmla="*/ 6350 h 3816350"/>
              <a:gd name="connsiteX0" fmla="*/ 1626032 w 6087407"/>
              <a:gd name="connsiteY0" fmla="*/ 6350 h 3816350"/>
              <a:gd name="connsiteX1" fmla="*/ 6076518 w 6087407"/>
              <a:gd name="connsiteY1" fmla="*/ 0 h 3816350"/>
              <a:gd name="connsiteX2" fmla="*/ 6082779 w 6087407"/>
              <a:gd name="connsiteY2" fmla="*/ 3808413 h 3816350"/>
              <a:gd name="connsiteX3" fmla="*/ 184671 w 6087407"/>
              <a:gd name="connsiteY3" fmla="*/ 3816350 h 3816350"/>
              <a:gd name="connsiteX4" fmla="*/ 0 w 6087407"/>
              <a:gd name="connsiteY4" fmla="*/ 3631679 h 3816350"/>
              <a:gd name="connsiteX5" fmla="*/ 0 w 6087407"/>
              <a:gd name="connsiteY5" fmla="*/ 1632382 h 3816350"/>
              <a:gd name="connsiteX6" fmla="*/ 1626032 w 6087407"/>
              <a:gd name="connsiteY6" fmla="*/ 6350 h 3816350"/>
              <a:gd name="connsiteX0" fmla="*/ 1626032 w 6100891"/>
              <a:gd name="connsiteY0" fmla="*/ 0 h 3810000"/>
              <a:gd name="connsiteX1" fmla="*/ 6097949 w 6100891"/>
              <a:gd name="connsiteY1" fmla="*/ 794 h 3810000"/>
              <a:gd name="connsiteX2" fmla="*/ 6082779 w 6100891"/>
              <a:gd name="connsiteY2" fmla="*/ 3802063 h 3810000"/>
              <a:gd name="connsiteX3" fmla="*/ 184671 w 6100891"/>
              <a:gd name="connsiteY3" fmla="*/ 3810000 h 3810000"/>
              <a:gd name="connsiteX4" fmla="*/ 0 w 6100891"/>
              <a:gd name="connsiteY4" fmla="*/ 3625329 h 3810000"/>
              <a:gd name="connsiteX5" fmla="*/ 0 w 6100891"/>
              <a:gd name="connsiteY5" fmla="*/ 1626032 h 3810000"/>
              <a:gd name="connsiteX6" fmla="*/ 1626032 w 6100891"/>
              <a:gd name="connsiteY6" fmla="*/ 0 h 3810000"/>
              <a:gd name="connsiteX0" fmla="*/ 1626032 w 6098322"/>
              <a:gd name="connsiteY0" fmla="*/ 0 h 3810000"/>
              <a:gd name="connsiteX1" fmla="*/ 6097949 w 6098322"/>
              <a:gd name="connsiteY1" fmla="*/ 794 h 3810000"/>
              <a:gd name="connsiteX2" fmla="*/ 6082779 w 6098322"/>
              <a:gd name="connsiteY2" fmla="*/ 3802063 h 3810000"/>
              <a:gd name="connsiteX3" fmla="*/ 184671 w 6098322"/>
              <a:gd name="connsiteY3" fmla="*/ 3810000 h 3810000"/>
              <a:gd name="connsiteX4" fmla="*/ 0 w 6098322"/>
              <a:gd name="connsiteY4" fmla="*/ 3625329 h 3810000"/>
              <a:gd name="connsiteX5" fmla="*/ 0 w 6098322"/>
              <a:gd name="connsiteY5" fmla="*/ 1626032 h 3810000"/>
              <a:gd name="connsiteX6" fmla="*/ 1626032 w 6098322"/>
              <a:gd name="connsiteY6" fmla="*/ 0 h 3810000"/>
              <a:gd name="connsiteX0" fmla="*/ 1626032 w 6102062"/>
              <a:gd name="connsiteY0" fmla="*/ 0 h 3810000"/>
              <a:gd name="connsiteX1" fmla="*/ 6097949 w 6102062"/>
              <a:gd name="connsiteY1" fmla="*/ 794 h 3810000"/>
              <a:gd name="connsiteX2" fmla="*/ 6097066 w 6102062"/>
              <a:gd name="connsiteY2" fmla="*/ 3806825 h 3810000"/>
              <a:gd name="connsiteX3" fmla="*/ 184671 w 6102062"/>
              <a:gd name="connsiteY3" fmla="*/ 3810000 h 3810000"/>
              <a:gd name="connsiteX4" fmla="*/ 0 w 6102062"/>
              <a:gd name="connsiteY4" fmla="*/ 3625329 h 3810000"/>
              <a:gd name="connsiteX5" fmla="*/ 0 w 6102062"/>
              <a:gd name="connsiteY5" fmla="*/ 1626032 h 3810000"/>
              <a:gd name="connsiteX6" fmla="*/ 1626032 w 6102062"/>
              <a:gd name="connsiteY6" fmla="*/ 0 h 3810000"/>
              <a:gd name="connsiteX0" fmla="*/ 1626032 w 6098726"/>
              <a:gd name="connsiteY0" fmla="*/ 0 h 3810000"/>
              <a:gd name="connsiteX1" fmla="*/ 6097949 w 6098726"/>
              <a:gd name="connsiteY1" fmla="*/ 794 h 3810000"/>
              <a:gd name="connsiteX2" fmla="*/ 6097066 w 6098726"/>
              <a:gd name="connsiteY2" fmla="*/ 3806825 h 3810000"/>
              <a:gd name="connsiteX3" fmla="*/ 184671 w 6098726"/>
              <a:gd name="connsiteY3" fmla="*/ 3810000 h 3810000"/>
              <a:gd name="connsiteX4" fmla="*/ 0 w 6098726"/>
              <a:gd name="connsiteY4" fmla="*/ 3625329 h 3810000"/>
              <a:gd name="connsiteX5" fmla="*/ 0 w 6098726"/>
              <a:gd name="connsiteY5" fmla="*/ 1626032 h 3810000"/>
              <a:gd name="connsiteX6" fmla="*/ 1626032 w 6098726"/>
              <a:gd name="connsiteY6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8726" h="3810000">
                <a:moveTo>
                  <a:pt x="1626032" y="0"/>
                </a:moveTo>
                <a:lnTo>
                  <a:pt x="6097949" y="794"/>
                </a:lnTo>
                <a:cubicBezTo>
                  <a:pt x="6100171" y="1699419"/>
                  <a:pt x="6096907" y="2640806"/>
                  <a:pt x="6097066" y="3806825"/>
                </a:cubicBezTo>
                <a:lnTo>
                  <a:pt x="184671" y="3810000"/>
                </a:lnTo>
                <a:cubicBezTo>
                  <a:pt x="82680" y="3810000"/>
                  <a:pt x="0" y="3727320"/>
                  <a:pt x="0" y="3625329"/>
                </a:cubicBezTo>
                <a:lnTo>
                  <a:pt x="0" y="1626032"/>
                </a:lnTo>
                <a:cubicBezTo>
                  <a:pt x="0" y="727999"/>
                  <a:pt x="727999" y="0"/>
                  <a:pt x="1626032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8ED38-053B-074D-A6A5-1C9374EA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810000"/>
            <a:ext cx="6096000" cy="304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F86F0A-6A1A-3248-8370-3930F88101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1B5291B-A0B5-0A34-5C7E-79E2E3F68A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D5457D4-902F-B0A0-0CA3-AB0C3D54F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4F31047-4864-D68A-2944-4FD900DC04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4D3CA51-9B82-D8B8-96F1-42FE5F9B1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4" name="Picture 13" descr="The Open University Logo">
            <a:extLst>
              <a:ext uri="{FF2B5EF4-FFF2-40B4-BE49-F238E27FC236}">
                <a16:creationId xmlns:a16="http://schemas.microsoft.com/office/drawing/2014/main" id="{41C1F544-4F91-82A6-00C9-2CD07BD90F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7149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533400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1C04-0A53-3A47-8287-081AE26B8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334000"/>
            <a:ext cx="6096000" cy="152400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9E9177B3-5DDF-C49A-F04A-F97D821D7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3418B85-C84C-B824-D28F-BA79F5E04C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E5F6774-8098-996B-DB40-EA611D348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2518C58-E2DB-02D3-8708-B87996A9E5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5" name="Picture 14" descr="The Open University Logo">
            <a:extLst>
              <a:ext uri="{FF2B5EF4-FFF2-40B4-BE49-F238E27FC236}">
                <a16:creationId xmlns:a16="http://schemas.microsoft.com/office/drawing/2014/main" id="{95ADE654-C78D-7069-71BF-CB8E04298D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60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10740439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CA2EAA2-94E2-6FA0-C059-2C890F8692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6034E2F-27F1-1CF2-367B-4204B15EC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76E79C-EF9C-9014-0C08-C31EE127DC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8D122DE-5974-E6F7-5A07-1674D74454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8208" y="2431330"/>
            <a:ext cx="10740438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pic>
        <p:nvPicPr>
          <p:cNvPr id="6" name="Picture 5" descr="The Open University Logo">
            <a:extLst>
              <a:ext uri="{FF2B5EF4-FFF2-40B4-BE49-F238E27FC236}">
                <a16:creationId xmlns:a16="http://schemas.microsoft.com/office/drawing/2014/main" id="{21830BFA-19EA-B404-F805-72BD114E6B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94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1A8FBF3E-643E-C283-20B7-9D35C17A87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B8435D6-0CC1-8718-167A-2904F3E65C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1623284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FC61E61-1AC3-994C-B5EB-49CD1EECE03C}"/>
              </a:ext>
            </a:extLst>
          </p:cNvPr>
          <p:cNvSpPr txBox="1">
            <a:spLocks/>
          </p:cNvSpPr>
          <p:nvPr userDrawn="1"/>
        </p:nvSpPr>
        <p:spPr>
          <a:xfrm>
            <a:off x="3740863" y="188640"/>
            <a:ext cx="8332880" cy="41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Akzidenz-Grotesk BQ" pitchFamily="2" charset="77"/>
                <a:ea typeface="+mj-ea"/>
                <a:cs typeface="+mj-cs"/>
              </a:defRPr>
            </a:lvl1pPr>
          </a:lstStyle>
          <a:p>
            <a:pPr algn="r"/>
            <a:r>
              <a:rPr lang="it-IT" sz="1800" b="0" i="0" dirty="0">
                <a:solidFill>
                  <a:schemeClr val="bg1"/>
                </a:solidFill>
                <a:latin typeface="Akzidenz-Grotesk BQ" pitchFamily="2" charset="77"/>
              </a:rPr>
              <a:t>Title Here</a:t>
            </a:r>
            <a:endParaRPr lang="en-US" sz="1800" b="0" i="0" dirty="0">
              <a:solidFill>
                <a:schemeClr val="bg1"/>
              </a:solidFill>
              <a:latin typeface="Akzidenz-Grotesk BQ" pitchFamily="2" charset="77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3A45D85-78FF-138D-1C33-CC7DD955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58" y="0"/>
            <a:ext cx="100690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3577AB8-D9BF-79B7-E1BB-979E55F8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85287" y="6392392"/>
            <a:ext cx="1127053" cy="3378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EDCDC3-25EE-BE46-AC08-86028A4F2311}" type="datetime1">
              <a:rPr lang="it-IT" smtClean="0"/>
              <a:t>21/05/25</a:t>
            </a:fld>
            <a:endParaRPr lang="it-IT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D58B1A9-C6B1-9D0A-DF7C-6B5CD7C6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1768" y="6392392"/>
            <a:ext cx="981973" cy="3378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5175DA-277F-B548-B500-1BF71FE23091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389B99A-C471-F34E-35E0-271CBCEFC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4027" y="6392392"/>
            <a:ext cx="432904" cy="32467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7B406C-C0B7-A160-4F0E-2EC077C2FCA1}"/>
              </a:ext>
            </a:extLst>
          </p:cNvPr>
          <p:cNvSpPr txBox="1"/>
          <p:nvPr userDrawn="1"/>
        </p:nvSpPr>
        <p:spPr>
          <a:xfrm>
            <a:off x="3925957" y="6392392"/>
            <a:ext cx="542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ESCAPE -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Science Cluster of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Astronomy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ESFRI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Infrastructures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funding from the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Union’s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Horizon 2020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innovation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it-IT" sz="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under Grant Agreement no. 824064.</a:t>
            </a:r>
            <a:endParaRPr lang="it-IT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3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380854" cy="685800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06383-A6CB-5648-834D-B48F2370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761708" y="1715146"/>
            <a:ext cx="5145438" cy="1715146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33B3489-D726-D446-9A29-05672FA50E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A7E64E4-287C-1FCE-9776-59EE01B204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966699-83CA-1202-E4B3-09DCD56EA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1462953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theme" Target="../theme/theme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B4780-4959-E441-87C3-B265F63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00EC-F294-CD4B-BCBA-AF4A8BC2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D8D8-BEBD-1B42-B387-F27F84E37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0AAA8F9F-42A8-344E-BFDB-6B187AAC9728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80C4-4982-D141-B7F4-847D6255A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986B-A33C-FB46-96C5-A7D0198BB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60BAE0D0-DB37-5740-9BD9-F5C7BF39F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5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30" r:id="rId2"/>
    <p:sldLayoutId id="214748391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B4780-4959-E441-87C3-B265F63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00EC-F294-CD4B-BCBA-AF4A8BC2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D8D8-BEBD-1B42-B387-F27F84E37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0AAA8F9F-42A8-344E-BFDB-6B187AAC9728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80C4-4982-D141-B7F4-847D6255A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986B-A33C-FB46-96C5-A7D0198BB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60BAE0D0-DB37-5740-9BD9-F5C7BF39F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8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1" r:id="rId4"/>
    <p:sldLayoutId id="214748400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3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92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9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92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2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919" r:id="rId2"/>
    <p:sldLayoutId id="2147483828" r:id="rId3"/>
    <p:sldLayoutId id="2147483829" r:id="rId4"/>
    <p:sldLayoutId id="2147483830" r:id="rId5"/>
    <p:sldLayoutId id="2147483831" r:id="rId6"/>
    <p:sldLayoutId id="2147483835" r:id="rId7"/>
    <p:sldLayoutId id="2147483836" r:id="rId8"/>
    <p:sldLayoutId id="2147483839" r:id="rId9"/>
    <p:sldLayoutId id="2147483935" r:id="rId10"/>
    <p:sldLayoutId id="2147483842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14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B4780-4959-E441-87C3-B265F63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00EC-F294-CD4B-BCBA-AF4A8BC2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D8D8-BEBD-1B42-B387-F27F84E37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0AAA8F9F-42A8-344E-BFDB-6B187AAC9728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80C4-4982-D141-B7F4-847D6255A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986B-A33C-FB46-96C5-A7D0198BB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60BAE0D0-DB37-5740-9BD9-F5C7BF39F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1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83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  <p:sldLayoutId id="2147483968" r:id="rId19"/>
    <p:sldLayoutId id="2147483969" r:id="rId20"/>
    <p:sldLayoutId id="2147483970" r:id="rId21"/>
    <p:sldLayoutId id="2147483971" r:id="rId22"/>
    <p:sldLayoutId id="2147483972" r:id="rId23"/>
    <p:sldLayoutId id="2147483973" r:id="rId24"/>
    <p:sldLayoutId id="2147483974" r:id="rId25"/>
    <p:sldLayoutId id="2147483975" r:id="rId26"/>
    <p:sldLayoutId id="2147483976" r:id="rId27"/>
    <p:sldLayoutId id="2147483977" r:id="rId28"/>
    <p:sldLayoutId id="2147483978" r:id="rId29"/>
    <p:sldLayoutId id="2147483980" r:id="rId30"/>
    <p:sldLayoutId id="2147483981" r:id="rId31"/>
    <p:sldLayoutId id="2147483983" r:id="rId32"/>
    <p:sldLayoutId id="2147483984" r:id="rId33"/>
    <p:sldLayoutId id="2147483985" r:id="rId34"/>
    <p:sldLayoutId id="2147483986" r:id="rId35"/>
    <p:sldLayoutId id="2147483987" r:id="rId36"/>
    <p:sldLayoutId id="2147483988" r:id="rId37"/>
    <p:sldLayoutId id="2147484003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B4780-4959-E441-87C3-B265F63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00EC-F294-CD4B-BCBA-AF4A8BC2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D8D8-BEBD-1B42-B387-F27F84E37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0AAA8F9F-42A8-344E-BFDB-6B187AAC9728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80C4-4982-D141-B7F4-847D6255A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986B-A33C-FB46-96C5-A7D0198BB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60BAE0D0-DB37-5740-9BD9-F5C7BF39F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78.jpeg"/><Relationship Id="rId4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19.emf"/><Relationship Id="rId4" Type="http://schemas.openxmlformats.org/officeDocument/2006/relationships/oleObject" Target="../embeddings/oleObject11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A0E77-2B57-4FEC-0AF7-242A4B2D8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Statistics in physics and astronomy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50BB79-51B7-2BAD-B6F6-0D09DD0C73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These slides and some associated IDL (!) code are available at 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stephenserjeant</a:t>
            </a:r>
            <a:r>
              <a:rPr lang="en-GB" dirty="0"/>
              <a:t>/</a:t>
            </a:r>
            <a:r>
              <a:rPr lang="en-GB" dirty="0" err="1"/>
              <a:t>statistics_lecture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5D85C-5154-D2DD-1FEC-AA78356CE6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208" y="4489150"/>
            <a:ext cx="5557584" cy="347039"/>
          </a:xfrm>
        </p:spPr>
        <p:txBody>
          <a:bodyPr/>
          <a:lstStyle/>
          <a:p>
            <a:r>
              <a:rPr lang="en-GB" dirty="0"/>
              <a:t>Stephen Serjeant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ABBB09-F912-DB24-0AE2-20F38FB071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208" y="4840842"/>
            <a:ext cx="5557584" cy="347039"/>
          </a:xfrm>
        </p:spPr>
        <p:txBody>
          <a:bodyPr/>
          <a:lstStyle/>
          <a:p>
            <a:r>
              <a:rPr lang="en-GB" dirty="0"/>
              <a:t>School of Physical Sciences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9185B6-E2A1-5D6F-6DE0-0DC0B666FC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8208" y="5187881"/>
            <a:ext cx="5557584" cy="347039"/>
          </a:xfrm>
        </p:spPr>
        <p:txBody>
          <a:bodyPr/>
          <a:lstStyle/>
          <a:p>
            <a:r>
              <a:rPr lang="en-GB" dirty="0"/>
              <a:t>21 May 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F76A6-A840-70F8-E1C7-E3A037B4D47E}"/>
              </a:ext>
            </a:extLst>
          </p:cNvPr>
          <p:cNvSpPr txBox="1"/>
          <p:nvPr/>
        </p:nvSpPr>
        <p:spPr>
          <a:xfrm>
            <a:off x="9526" y="6617112"/>
            <a:ext cx="36311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Image/video credits: ESA unless otherwise stated</a:t>
            </a:r>
          </a:p>
        </p:txBody>
      </p:sp>
    </p:spTree>
    <p:extLst>
      <p:ext uri="{BB962C8B-B14F-4D97-AF65-F5344CB8AC3E}">
        <p14:creationId xmlns:p14="http://schemas.microsoft.com/office/powerpoint/2010/main" val="88709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CCBB92D0-FC4E-20C6-5828-89D056226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FEC271AD-C4E9-5099-1D12-DCF48A75D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9886" y="5252569"/>
            <a:ext cx="10247085" cy="846631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A cat and its Fourier transform (colours for phases, intensity for amplitudes)</a:t>
            </a:r>
          </a:p>
        </p:txBody>
      </p:sp>
      <p:pic>
        <p:nvPicPr>
          <p:cNvPr id="22531" name="Picture 4">
            <a:extLst>
              <a:ext uri="{FF2B5EF4-FFF2-40B4-BE49-F238E27FC236}">
                <a16:creationId xmlns:a16="http://schemas.microsoft.com/office/drawing/2014/main" id="{E2AEA4F7-3E74-729D-F5D9-BCDE071A8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>
            <a:extLst>
              <a:ext uri="{FF2B5EF4-FFF2-40B4-BE49-F238E27FC236}">
                <a16:creationId xmlns:a16="http://schemas.microsoft.com/office/drawing/2014/main" id="{50466D1D-AFD6-C601-7C89-30FDBD495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6">
            <a:extLst>
              <a:ext uri="{FF2B5EF4-FFF2-40B4-BE49-F238E27FC236}">
                <a16:creationId xmlns:a16="http://schemas.microsoft.com/office/drawing/2014/main" id="{569D6E9B-2FB8-5DE0-10D8-56E6431F1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A1AAEC3E-942E-8BD8-4C34-5B241E8F0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9C4720FF-5D25-046B-5550-FE913B66CE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2800" y="5252569"/>
            <a:ext cx="10537371" cy="846631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Marrying cats and ducks! Magnitudes from duck, phases from cat. 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C891C6EE-5E47-0C32-2725-FDED7793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39131FF6-D1AE-6EB9-7B7E-150E76981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8B1BEE37-6CAE-805E-62DD-5AC6A83E2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1A4A4E93-EDE1-B1EA-F05B-D567926C2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6316D614-9542-1A02-7215-6CECB53D8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7657" y="4837893"/>
            <a:ext cx="10566400" cy="1396653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Marrying ducks and cats! Magnitudes from cat, phases from duck. This demonstrates the sorts of information in the Fourier amplitudes and phases. A Gaussian random field (e.g. primordial perturbations after Inflation) has random phases.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01DBE758-AEBA-AED8-4444-EB3F274D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CE8F98F7-B58D-BB50-8656-9410FA60E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6">
            <a:extLst>
              <a:ext uri="{FF2B5EF4-FFF2-40B4-BE49-F238E27FC236}">
                <a16:creationId xmlns:a16="http://schemas.microsoft.com/office/drawing/2014/main" id="{CCD0B0A2-C70C-1288-7DB5-1E44B0C86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 dirty="0"/>
              <a:t>Images taken from </a:t>
            </a:r>
            <a:r>
              <a:rPr lang="en-GB" altLang="en-US" sz="1451" dirty="0" err="1"/>
              <a:t>www.ysbl.york.ac.uk</a:t>
            </a:r>
            <a:r>
              <a:rPr lang="en-GB" altLang="en-US" sz="1451" dirty="0"/>
              <a:t>/~</a:t>
            </a:r>
            <a:r>
              <a:rPr lang="en-GB" altLang="en-US" sz="1451" dirty="0" err="1"/>
              <a:t>cowtan</a:t>
            </a:r>
            <a:r>
              <a:rPr lang="en-GB" altLang="en-US" sz="1451" dirty="0"/>
              <a:t>/</a:t>
            </a:r>
            <a:r>
              <a:rPr lang="en-GB" altLang="en-US" sz="1451" dirty="0" err="1"/>
              <a:t>fourier</a:t>
            </a:r>
            <a:r>
              <a:rPr lang="en-GB" altLang="en-US" sz="1451" dirty="0"/>
              <a:t>/</a:t>
            </a:r>
            <a:r>
              <a:rPr lang="en-GB" altLang="en-US" sz="1451" dirty="0" err="1"/>
              <a:t>fourier.html</a:t>
            </a:r>
            <a:endParaRPr lang="en-GB" altLang="en-US" sz="145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C31DADAD-09ED-6F4E-CEA8-2919E4B5E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2C27817A-64CE-1668-A148-5057EC89BB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171" y="5027952"/>
            <a:ext cx="10363200" cy="1233951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Suppose we have a Fourier transform of a cat but only have the amplitudes, but don’</a:t>
            </a:r>
            <a:r>
              <a:rPr lang="en-GB" altLang="ja-JP" dirty="0">
                <a:ea typeface="ＭＳ Ｐゴシック" panose="020B0600070205080204" pitchFamily="34" charset="-128"/>
              </a:rPr>
              <a:t>t have the image to the left. How can we reconstruct the image to the left?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5603" name="Picture 4">
            <a:extLst>
              <a:ext uri="{FF2B5EF4-FFF2-40B4-BE49-F238E27FC236}">
                <a16:creationId xmlns:a16="http://schemas.microsoft.com/office/drawing/2014/main" id="{B1ED8833-0230-E8DB-FBE8-A8005377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>
            <a:extLst>
              <a:ext uri="{FF2B5EF4-FFF2-40B4-BE49-F238E27FC236}">
                <a16:creationId xmlns:a16="http://schemas.microsoft.com/office/drawing/2014/main" id="{9310D5A5-DFD3-9C4F-8C67-77BCE312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ctangle 6">
            <a:extLst>
              <a:ext uri="{FF2B5EF4-FFF2-40B4-BE49-F238E27FC236}">
                <a16:creationId xmlns:a16="http://schemas.microsoft.com/office/drawing/2014/main" id="{C67D32F0-6C76-38BB-3DFF-134B3DE2F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C5AB9B64-FE98-614A-7647-C67F5503ED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F8685418-2E11-DCD0-9F5B-2E465ACD19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4742" y="5027952"/>
            <a:ext cx="10624457" cy="1233951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We could start with a model cat, for which we can calculate the Fourier transform. Unfortunately for us, we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 dirty="0" err="1">
                <a:ea typeface="ＭＳ Ｐゴシック" panose="020B0600070205080204" pitchFamily="34" charset="-128"/>
              </a:rPr>
              <a:t>ve</a:t>
            </a:r>
            <a:r>
              <a:rPr lang="en-GB" altLang="ja-JP" dirty="0">
                <a:ea typeface="ＭＳ Ｐゴシック" panose="020B0600070205080204" pitchFamily="34" charset="-128"/>
              </a:rPr>
              <a:t> chosen a Manx cat... 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6627" name="Picture 4">
            <a:extLst>
              <a:ext uri="{FF2B5EF4-FFF2-40B4-BE49-F238E27FC236}">
                <a16:creationId xmlns:a16="http://schemas.microsoft.com/office/drawing/2014/main" id="{D1DCBE23-632D-2615-ED15-B7496B89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5">
            <a:extLst>
              <a:ext uri="{FF2B5EF4-FFF2-40B4-BE49-F238E27FC236}">
                <a16:creationId xmlns:a16="http://schemas.microsoft.com/office/drawing/2014/main" id="{8B4A2F82-2BBA-BF69-DA1F-F1D19198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6">
            <a:extLst>
              <a:ext uri="{FF2B5EF4-FFF2-40B4-BE49-F238E27FC236}">
                <a16:creationId xmlns:a16="http://schemas.microsoft.com/office/drawing/2014/main" id="{65EA55C3-5D77-38BB-364C-B1D691E78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F85ADFB4-44F4-40E0-46CE-C5E1C64F3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D1A1C32B-7CD7-1879-66FB-43E97E554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4113" y="4754382"/>
            <a:ext cx="10580915" cy="1396653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So, try the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model</a:t>
            </a:r>
            <a:r>
              <a:rPr lang="en-GB" altLang="en-US" sz="2177" dirty="0">
                <a:ea typeface="ＭＳ Ｐゴシック" panose="020B0600070205080204" pitchFamily="34" charset="-128"/>
              </a:rPr>
              <a:t> phases plus the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observed</a:t>
            </a:r>
            <a:r>
              <a:rPr lang="en-GB" altLang="en-US" sz="2177" dirty="0">
                <a:ea typeface="ＭＳ Ｐゴシック" panose="020B0600070205080204" pitchFamily="34" charset="-128"/>
              </a:rPr>
              <a:t> amplitudes to get a reconstructed image. Behold the tail! This is despite most structural information being in the phases, so the phases must be nearly right. But it</a:t>
            </a:r>
            <a:r>
              <a:rPr lang="ja-JP" altLang="en-GB" sz="2177">
                <a:ea typeface="ＭＳ Ｐゴシック" panose="020B0600070205080204" pitchFamily="34" charset="-128"/>
              </a:rPr>
              <a:t>’</a:t>
            </a:r>
            <a:r>
              <a:rPr lang="en-GB" altLang="ja-JP" sz="2177" dirty="0">
                <a:ea typeface="ＭＳ Ｐゴシック" panose="020B0600070205080204" pitchFamily="34" charset="-128"/>
              </a:rPr>
              <a:t>s at ~1/2 the correct weight. Also there is noise in the image.</a:t>
            </a:r>
            <a:r>
              <a:rPr lang="en-GB" altLang="ja-JP" dirty="0">
                <a:ea typeface="ＭＳ Ｐゴシック" panose="020B0600070205080204" pitchFamily="34" charset="-128"/>
              </a:rPr>
              <a:t>   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74038F65-F1BB-43C8-B572-0F1E5E0D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>
            <a:extLst>
              <a:ext uri="{FF2B5EF4-FFF2-40B4-BE49-F238E27FC236}">
                <a16:creationId xmlns:a16="http://schemas.microsoft.com/office/drawing/2014/main" id="{C3D679EA-B335-96F4-6566-B0372DF4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6">
            <a:extLst>
              <a:ext uri="{FF2B5EF4-FFF2-40B4-BE49-F238E27FC236}">
                <a16:creationId xmlns:a16="http://schemas.microsoft.com/office/drawing/2014/main" id="{ACC83B72-FBEB-F5EC-9192-480A7DDE3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8D97102B-133D-5A67-045F-1F5B730B7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9858701E-3681-2A6B-06EF-9A6015E2E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5086" y="4768779"/>
            <a:ext cx="10987314" cy="1727819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Next tweak the model. Factor of 1/2 occurs because we are making the right correction parallel to the estimated phase, but none perpendicular to the phase. So modify amplitudes (X-ray crystallography technique): |F</a:t>
            </a:r>
            <a:r>
              <a:rPr lang="en-GB" altLang="en-US" sz="2177" baseline="-25000" dirty="0">
                <a:ea typeface="ＭＳ Ｐゴシック" panose="020B0600070205080204" pitchFamily="34" charset="-128"/>
              </a:rPr>
              <a:t>obs</a:t>
            </a:r>
            <a:r>
              <a:rPr lang="en-GB" altLang="en-US" sz="2177" dirty="0">
                <a:ea typeface="ＭＳ Ｐゴシック" panose="020B0600070205080204" pitchFamily="34" charset="-128"/>
              </a:rPr>
              <a:t>|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2|F</a:t>
            </a:r>
            <a:r>
              <a:rPr lang="en-GB" altLang="en-US" sz="2177" baseline="-25000" dirty="0">
                <a:ea typeface="ＭＳ Ｐゴシック" panose="020B0600070205080204" pitchFamily="34" charset="-128"/>
                <a:sym typeface="Symbol" pitchFamily="2" charset="2"/>
              </a:rPr>
              <a:t>obs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|-|</a:t>
            </a:r>
            <a:r>
              <a:rPr lang="en-GB" altLang="en-US" sz="2177" dirty="0" err="1">
                <a:ea typeface="ＭＳ Ｐゴシック" panose="020B0600070205080204" pitchFamily="34" charset="-128"/>
                <a:sym typeface="Symbol" pitchFamily="2" charset="2"/>
              </a:rPr>
              <a:t>F</a:t>
            </a:r>
            <a:r>
              <a:rPr lang="en-GB" altLang="en-US" sz="2177" baseline="-25000" dirty="0" err="1">
                <a:ea typeface="ＭＳ Ｐゴシック" panose="020B0600070205080204" pitchFamily="34" charset="-128"/>
                <a:sym typeface="Symbol" pitchFamily="2" charset="2"/>
              </a:rPr>
              <a:t>model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|</a:t>
            </a:r>
            <a:r>
              <a:rPr lang="en-GB" altLang="en-US" sz="2177" dirty="0">
                <a:ea typeface="ＭＳ Ｐゴシック" panose="020B0600070205080204" pitchFamily="34" charset="-128"/>
              </a:rPr>
              <a:t>. Tail comes at full weight, but noise doubled.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998CED8C-938A-4198-5763-65BF2A7D1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5">
            <a:extLst>
              <a:ext uri="{FF2B5EF4-FFF2-40B4-BE49-F238E27FC236}">
                <a16:creationId xmlns:a16="http://schemas.microsoft.com/office/drawing/2014/main" id="{F4B46836-A7BC-E362-2AE5-ACD18D6C0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6">
            <a:extLst>
              <a:ext uri="{FF2B5EF4-FFF2-40B4-BE49-F238E27FC236}">
                <a16:creationId xmlns:a16="http://schemas.microsoft.com/office/drawing/2014/main" id="{8E4EF687-2E0E-0835-322F-6D9D1F7A7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496598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B9C2B8BC-9F3F-4247-1C09-290DA7BA15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7094" y="458899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What is kurtosis anyway? 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0126C31-6680-940C-2A79-B5625CAAA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97982" y="1284794"/>
            <a:ext cx="8777318" cy="5040911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Mean, variance, skewness, kurtosis etc. are related to the Fourier transform of the probability density function. For a PDF with a zero mean,</a:t>
            </a:r>
            <a:r>
              <a:rPr lang="en-GB" altLang="en-US" dirty="0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endParaRPr lang="en-GB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177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177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177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177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177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177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177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This expression for </a:t>
            </a:r>
            <a:r>
              <a:rPr lang="en-GB" altLang="en-US" sz="2177" i="1" dirty="0" err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GB" altLang="en-US" sz="2177" i="1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 is the familiar one for the </a:t>
            </a:r>
            <a:r>
              <a:rPr lang="en-GB" altLang="en-US" sz="2177" i="1" dirty="0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177" baseline="30000" dirty="0">
                <a:ea typeface="ＭＳ Ｐゴシック" panose="020B0600070205080204" pitchFamily="34" charset="-128"/>
                <a:sym typeface="Symbol" pitchFamily="2" charset="2"/>
              </a:rPr>
              <a:t>th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 moment. The first four moments are called mean, variance, skewness, kurtosis. </a:t>
            </a:r>
          </a:p>
        </p:txBody>
      </p:sp>
      <p:graphicFrame>
        <p:nvGraphicFramePr>
          <p:cNvPr id="29698" name="Object 2">
            <a:extLst>
              <a:ext uri="{FF2B5EF4-FFF2-40B4-BE49-F238E27FC236}">
                <a16:creationId xmlns:a16="http://schemas.microsoft.com/office/drawing/2014/main" id="{925A747C-4809-1542-5614-7FAC6BD38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290304"/>
              </p:ext>
            </p:extLst>
          </p:nvPr>
        </p:nvGraphicFramePr>
        <p:xfrm>
          <a:off x="1899561" y="2506712"/>
          <a:ext cx="8562781" cy="3130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762500" imgH="1739900" progId="Equation.3">
                  <p:embed/>
                </p:oleObj>
              </mc:Choice>
              <mc:Fallback>
                <p:oleObj name="Equation" r:id="rId2" imgW="4762500" imgH="1739900" progId="Equation.3">
                  <p:embed/>
                  <p:pic>
                    <p:nvPicPr>
                      <p:cNvPr id="29698" name="Object 2">
                        <a:extLst>
                          <a:ext uri="{FF2B5EF4-FFF2-40B4-BE49-F238E27FC236}">
                            <a16:creationId xmlns:a16="http://schemas.microsoft.com/office/drawing/2014/main" id="{925A747C-4809-1542-5614-7FAC6BD38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561" y="2506712"/>
                        <a:ext cx="8562781" cy="3130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B15CE3A-E564-A12D-B425-93E09C144688}"/>
              </a:ext>
            </a:extLst>
          </p:cNvPr>
          <p:cNvGrpSpPr>
            <a:grpSpLocks/>
          </p:cNvGrpSpPr>
          <p:nvPr/>
        </p:nvGrpSpPr>
        <p:grpSpPr bwMode="auto">
          <a:xfrm>
            <a:off x="3287575" y="3436854"/>
            <a:ext cx="3396604" cy="1958194"/>
            <a:chOff x="2133675" y="3996655"/>
            <a:chExt cx="3744416" cy="2160240"/>
          </a:xfrm>
        </p:grpSpPr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92E80B48-B117-1A40-8623-BA07C3E58BE1}"/>
                </a:ext>
              </a:extLst>
            </p:cNvPr>
            <p:cNvSpPr/>
            <p:nvPr/>
          </p:nvSpPr>
          <p:spPr bwMode="auto">
            <a:xfrm>
              <a:off x="2133675" y="3996655"/>
              <a:ext cx="1007929" cy="935575"/>
            </a:xfrm>
            <a:prstGeom prst="donut">
              <a:avLst>
                <a:gd name="adj" fmla="val 8684"/>
              </a:avLst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379388">
                <a:defRPr/>
              </a:pPr>
              <a:endParaRPr lang="en-US" sz="1633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B32D7A8F-C10D-BD49-949A-21CA0C99E40B}"/>
                </a:ext>
              </a:extLst>
            </p:cNvPr>
            <p:cNvSpPr/>
            <p:nvPr/>
          </p:nvSpPr>
          <p:spPr bwMode="auto">
            <a:xfrm>
              <a:off x="2854304" y="4932230"/>
              <a:ext cx="3023787" cy="1224665"/>
            </a:xfrm>
            <a:prstGeom prst="donut">
              <a:avLst>
                <a:gd name="adj" fmla="val 8684"/>
              </a:avLst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379388">
                <a:defRPr/>
              </a:pPr>
              <a:endParaRPr lang="en-US" sz="1633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5567BDFA-E305-5C90-1881-6C1AC2BA93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7981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What is kurtosis anyway? </a:t>
            </a:r>
          </a:p>
        </p:txBody>
      </p:sp>
      <p:sp>
        <p:nvSpPr>
          <p:cNvPr id="30722" name="Rectangle 8">
            <a:extLst>
              <a:ext uri="{FF2B5EF4-FFF2-40B4-BE49-F238E27FC236}">
                <a16:creationId xmlns:a16="http://schemas.microsoft.com/office/drawing/2014/main" id="{C10E89DC-9C34-AB1A-7EC5-18F601683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0941" y="1875827"/>
            <a:ext cx="8535424" cy="3781043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This treatment can be generalised to the non-zero mean case. </a:t>
            </a:r>
            <a:endParaRPr lang="en-GB" altLang="en-US" sz="2177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Result:                             or for non-zero mean, </a:t>
            </a:r>
          </a:p>
          <a:p>
            <a:pPr eaLnBrk="1" hangingPunct="1">
              <a:buFontTx/>
              <a:buNone/>
            </a:pPr>
            <a:endParaRPr lang="en-GB" altLang="en-US" sz="2177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Together, all the moments contain </a:t>
            </a:r>
            <a:r>
              <a:rPr lang="en-GB" altLang="en-US" sz="2177" i="1" dirty="0">
                <a:ea typeface="ＭＳ Ｐゴシック" panose="020B0600070205080204" pitchFamily="34" charset="-128"/>
                <a:sym typeface="Symbol" pitchFamily="2" charset="2"/>
              </a:rPr>
              <a:t>all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 the information on the PDF</a:t>
            </a:r>
            <a:r>
              <a:rPr lang="ja-JP" altLang="en-GB" sz="2177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GB" altLang="ja-JP" sz="2177" dirty="0">
                <a:ea typeface="ＭＳ Ｐゴシック" panose="020B0600070205080204" pitchFamily="34" charset="-128"/>
                <a:sym typeface="Symbol" pitchFamily="2" charset="2"/>
              </a:rPr>
              <a:t>s shape. </a:t>
            </a:r>
            <a:r>
              <a:rPr lang="en-GB" altLang="ja-JP" sz="1633" i="1" dirty="0">
                <a:ea typeface="ＭＳ Ｐゴシック" panose="020B0600070205080204" pitchFamily="34" charset="-128"/>
                <a:sym typeface="Symbol" pitchFamily="2" charset="2"/>
              </a:rPr>
              <a:t>(Why?)</a:t>
            </a:r>
            <a:r>
              <a:rPr lang="en-GB" altLang="ja-JP" sz="2177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endParaRPr lang="en-GB" altLang="ja-JP" sz="2177" i="1" dirty="0">
              <a:latin typeface="Times New Roman" panose="02020603050405020304" pitchFamily="18" charset="0"/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 sz="2177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</a:t>
            </a:r>
            <a:r>
              <a:rPr lang="en-GB" altLang="en-US" sz="2177" i="1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x</a:t>
            </a:r>
            <a:r>
              <a:rPr lang="en-GB" altLang="en-US" sz="2177" dirty="0">
                <a:ea typeface="ＭＳ Ｐゴシック" panose="020B0600070205080204" pitchFamily="34" charset="-128"/>
              </a:rPr>
              <a:t> is known as the characteristic function. Some texts use the 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moment generating function</a:t>
            </a:r>
            <a:r>
              <a:rPr lang="en-GB" altLang="en-US" sz="2177" dirty="0">
                <a:ea typeface="ＭＳ Ｐゴシック" panose="020B0600070205080204" pitchFamily="34" charset="-128"/>
              </a:rPr>
              <a:t>, but I felt it makes the link to Fourier transform less obvious. It</a:t>
            </a:r>
            <a:r>
              <a:rPr lang="ja-JP" altLang="en-GB" sz="2177">
                <a:ea typeface="ＭＳ Ｐゴシック" panose="020B0600070205080204" pitchFamily="34" charset="-128"/>
              </a:rPr>
              <a:t>’</a:t>
            </a:r>
            <a:r>
              <a:rPr lang="en-GB" altLang="ja-JP" sz="2177" dirty="0">
                <a:ea typeface="ＭＳ Ｐゴシック" panose="020B0600070205080204" pitchFamily="34" charset="-128"/>
              </a:rPr>
              <a:t>s defined as:</a:t>
            </a:r>
          </a:p>
          <a:p>
            <a:pPr eaLnBrk="1" hangingPunct="1">
              <a:buFontTx/>
              <a:buNone/>
            </a:pPr>
            <a:r>
              <a:rPr lang="en-GB" altLang="en-US" sz="2177" dirty="0"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buFontTx/>
              <a:buNone/>
            </a:pPr>
            <a:r>
              <a:rPr lang="en-GB" altLang="en-US" sz="2177" dirty="0">
                <a:ea typeface="ＭＳ Ｐゴシック" panose="020B0600070205080204" pitchFamily="34" charset="-128"/>
              </a:rPr>
              <a:t>							   </a:t>
            </a:r>
          </a:p>
          <a:p>
            <a:pPr eaLnBrk="1" hangingPunct="1">
              <a:buFontTx/>
              <a:buNone/>
            </a:pPr>
            <a:endParaRPr lang="en-GB" altLang="en-US" sz="2177" i="1" dirty="0"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r>
              <a:rPr lang="en-GB" altLang="en-US" sz="1633" i="1" dirty="0">
                <a:ea typeface="ＭＳ Ｐゴシック" panose="020B0600070205080204" pitchFamily="34" charset="-128"/>
              </a:rPr>
              <a:t>(How are moments generated from it?)</a:t>
            </a:r>
          </a:p>
        </p:txBody>
      </p:sp>
      <p:graphicFrame>
        <p:nvGraphicFramePr>
          <p:cNvPr id="30723" name="Object 2">
            <a:extLst>
              <a:ext uri="{FF2B5EF4-FFF2-40B4-BE49-F238E27FC236}">
                <a16:creationId xmlns:a16="http://schemas.microsoft.com/office/drawing/2014/main" id="{40D82D10-F792-2C7F-8505-2EF64A686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1124" y="2323917"/>
          <a:ext cx="1935157" cy="85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2200" imgH="482600" progId="Equation.3">
                  <p:embed/>
                </p:oleObj>
              </mc:Choice>
              <mc:Fallback>
                <p:oleObj name="Equation" r:id="rId2" imgW="1092200" imgH="482600" progId="Equation.3">
                  <p:embed/>
                  <p:pic>
                    <p:nvPicPr>
                      <p:cNvPr id="30723" name="Object 2">
                        <a:extLst>
                          <a:ext uri="{FF2B5EF4-FFF2-40B4-BE49-F238E27FC236}">
                            <a16:creationId xmlns:a16="http://schemas.microsoft.com/office/drawing/2014/main" id="{40D82D10-F792-2C7F-8505-2EF64A686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124" y="2323917"/>
                        <a:ext cx="1935157" cy="855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3">
            <a:extLst>
              <a:ext uri="{FF2B5EF4-FFF2-40B4-BE49-F238E27FC236}">
                <a16:creationId xmlns:a16="http://schemas.microsoft.com/office/drawing/2014/main" id="{158B25C0-353F-568D-B42C-8FB93FEB17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18129" y="2323917"/>
          <a:ext cx="2452063" cy="85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300" imgH="482600" progId="Equation.3">
                  <p:embed/>
                </p:oleObj>
              </mc:Choice>
              <mc:Fallback>
                <p:oleObj name="Equation" r:id="rId4" imgW="1384300" imgH="482600" progId="Equation.3">
                  <p:embed/>
                  <p:pic>
                    <p:nvPicPr>
                      <p:cNvPr id="30724" name="Object 3">
                        <a:extLst>
                          <a:ext uri="{FF2B5EF4-FFF2-40B4-BE49-F238E27FC236}">
                            <a16:creationId xmlns:a16="http://schemas.microsoft.com/office/drawing/2014/main" id="{158B25C0-353F-568D-B42C-8FB93FEB17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8129" y="2323917"/>
                        <a:ext cx="2452063" cy="855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4">
            <a:extLst>
              <a:ext uri="{FF2B5EF4-FFF2-40B4-BE49-F238E27FC236}">
                <a16:creationId xmlns:a16="http://schemas.microsoft.com/office/drawing/2014/main" id="{49F00684-D6BA-2BE3-9C6F-8EB3B087BB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2658" y="5183456"/>
          <a:ext cx="3801201" cy="981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900" imgH="482600" progId="Equation.3">
                  <p:embed/>
                </p:oleObj>
              </mc:Choice>
              <mc:Fallback>
                <p:oleObj name="Equation" r:id="rId6" imgW="1866900" imgH="482600" progId="Equation.3">
                  <p:embed/>
                  <p:pic>
                    <p:nvPicPr>
                      <p:cNvPr id="30725" name="Object 4">
                        <a:extLst>
                          <a:ext uri="{FF2B5EF4-FFF2-40B4-BE49-F238E27FC236}">
                            <a16:creationId xmlns:a16="http://schemas.microsoft.com/office/drawing/2014/main" id="{49F00684-D6BA-2BE3-9C6F-8EB3B087BB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658" y="5183456"/>
                        <a:ext cx="3801201" cy="981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93577999-E80E-C518-58F2-7A738C0B4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59756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Kolmogorov-Smirnov Test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1E9D3575-7C46-BDD6-9231-EB19CE80D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72715" y="1203714"/>
            <a:ext cx="8073232" cy="800556"/>
          </a:xfrm>
        </p:spPr>
        <p:txBody>
          <a:bodyPr/>
          <a:lstStyle/>
          <a:p>
            <a:pPr eaLnBrk="1" hangingPunct="1"/>
            <a:r>
              <a:rPr lang="en-GB" altLang="en-US" sz="2177">
                <a:ea typeface="ＭＳ Ｐゴシック" panose="020B0600070205080204" pitchFamily="34" charset="-128"/>
              </a:rPr>
              <a:t>Is my data set consistent with my model? </a:t>
            </a:r>
          </a:p>
          <a:p>
            <a:pPr eaLnBrk="1" hangingPunct="1"/>
            <a:r>
              <a:rPr lang="en-GB" altLang="en-US" sz="2177">
                <a:ea typeface="ＭＳ Ｐゴシック" panose="020B0600070205080204" pitchFamily="34" charset="-128"/>
              </a:rPr>
              <a:t>Are my two data sets consistent? 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31747" name="Picture 10" descr="snap.gif 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7D29FAFF-A0C5-ADCC-EF08-4A71B04E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3" t="23083" r="14848" b="11012"/>
          <a:stretch>
            <a:fillRect/>
          </a:stretch>
        </p:blipFill>
        <p:spPr bwMode="auto">
          <a:xfrm>
            <a:off x="3494913" y="2282161"/>
            <a:ext cx="5529020" cy="442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11">
            <a:extLst>
              <a:ext uri="{FF2B5EF4-FFF2-40B4-BE49-F238E27FC236}">
                <a16:creationId xmlns:a16="http://schemas.microsoft.com/office/drawing/2014/main" id="{B2EC592A-FB36-56E7-ADAF-12FA207E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756" y="6427486"/>
            <a:ext cx="2280721" cy="28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1270"/>
              <a:t>fig. from arXiv:0712.3613</a:t>
            </a:r>
            <a:endParaRPr lang="en-GB" altLang="en-US" sz="2358">
              <a:solidFill>
                <a:srgbClr val="E3284A"/>
              </a:solidFill>
            </a:endParaRPr>
          </a:p>
        </p:txBody>
      </p:sp>
      <p:sp>
        <p:nvSpPr>
          <p:cNvPr id="31749" name="Rectangle 12">
            <a:extLst>
              <a:ext uri="{FF2B5EF4-FFF2-40B4-BE49-F238E27FC236}">
                <a16:creationId xmlns:a16="http://schemas.microsoft.com/office/drawing/2014/main" id="{0E2CBE1A-8278-E36C-EA2C-067341644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324" y="2971848"/>
            <a:ext cx="1451368" cy="2764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721">
              <a:solidFill>
                <a:srgbClr val="E3284A"/>
              </a:solidFill>
            </a:endParaRPr>
          </a:p>
        </p:txBody>
      </p:sp>
      <p:sp>
        <p:nvSpPr>
          <p:cNvPr id="31750" name="Rectangle 13">
            <a:extLst>
              <a:ext uri="{FF2B5EF4-FFF2-40B4-BE49-F238E27FC236}">
                <a16:creationId xmlns:a16="http://schemas.microsoft.com/office/drawing/2014/main" id="{36BC0480-8676-CA98-5C05-B58282C8DC0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531995" y="4133555"/>
            <a:ext cx="3400290" cy="39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995"/>
              <a:t>number (hatched histogram)</a:t>
            </a:r>
          </a:p>
        </p:txBody>
      </p:sp>
      <p:sp>
        <p:nvSpPr>
          <p:cNvPr id="31751" name="Rectangle 14">
            <a:extLst>
              <a:ext uri="{FF2B5EF4-FFF2-40B4-BE49-F238E27FC236}">
                <a16:creationId xmlns:a16="http://schemas.microsoft.com/office/drawing/2014/main" id="{D603E584-47DA-4408-C268-5EF4814CEF3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95654" y="4212747"/>
            <a:ext cx="3770584" cy="39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995"/>
              <a:t>number (un-hatched histogram)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web page&#10;&#10;AI-generated content may be incorrect.">
            <a:extLst>
              <a:ext uri="{FF2B5EF4-FFF2-40B4-BE49-F238E27FC236}">
                <a16:creationId xmlns:a16="http://schemas.microsoft.com/office/drawing/2014/main" id="{F318B74A-0DF1-7412-BB9D-6B2FC90B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41828"/>
            <a:ext cx="7772400" cy="5616878"/>
          </a:xfrm>
          <a:prstGeom prst="rect">
            <a:avLst/>
          </a:prstGeom>
          <a:ln w="50800">
            <a:solidFill>
              <a:schemeClr val="accent1"/>
            </a:solidFill>
          </a:ln>
          <a:effectLst>
            <a:outerShdw blurRad="50800" dist="198368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7946C-7FD2-904A-B0C2-29D92A032B31}"/>
              </a:ext>
            </a:extLst>
          </p:cNvPr>
          <p:cNvSpPr txBox="1"/>
          <p:nvPr/>
        </p:nvSpPr>
        <p:spPr>
          <a:xfrm>
            <a:off x="290286" y="275771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Based on this, without much modification... </a:t>
            </a:r>
          </a:p>
        </p:txBody>
      </p:sp>
    </p:spTree>
    <p:extLst>
      <p:ext uri="{BB962C8B-B14F-4D97-AF65-F5344CB8AC3E}">
        <p14:creationId xmlns:p14="http://schemas.microsoft.com/office/powerpoint/2010/main" val="2131518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65404ADA-5B10-00E3-D438-65EFF15535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59756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Kolmogorov-Smirnov Test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7D55AD34-993E-CE86-A78C-550EED9DC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59756" y="1451368"/>
            <a:ext cx="4384340" cy="5275606"/>
          </a:xfrm>
        </p:spPr>
        <p:txBody>
          <a:bodyPr/>
          <a:lstStyle/>
          <a:p>
            <a:pPr eaLnBrk="1" hangingPunct="1"/>
            <a:r>
              <a:rPr lang="en-GB" altLang="en-US" sz="1814">
                <a:ea typeface="ＭＳ Ｐゴシック" panose="020B0600070205080204" pitchFamily="34" charset="-128"/>
              </a:rPr>
              <a:t>Comparing the means just compares the first moments; KS uses more information</a:t>
            </a:r>
          </a:p>
          <a:p>
            <a:pPr eaLnBrk="1" hangingPunct="1"/>
            <a:r>
              <a:rPr lang="en-GB" altLang="en-US" sz="1814">
                <a:ea typeface="ＭＳ Ｐゴシック" panose="020B0600070205080204" pitchFamily="34" charset="-128"/>
              </a:rPr>
              <a:t>KS test compares </a:t>
            </a:r>
            <a:r>
              <a:rPr lang="en-GB" altLang="en-US" sz="1814" i="1">
                <a:ea typeface="ＭＳ Ｐゴシック" panose="020B0600070205080204" pitchFamily="34" charset="-128"/>
              </a:rPr>
              <a:t>cumulative </a:t>
            </a:r>
            <a:r>
              <a:rPr lang="en-GB" altLang="en-US" sz="1814">
                <a:ea typeface="ＭＳ Ｐゴシック" panose="020B0600070205080204" pitchFamily="34" charset="-128"/>
              </a:rPr>
              <a:t>distributions of data and model, or those of two data sets. </a:t>
            </a:r>
          </a:p>
          <a:p>
            <a:pPr eaLnBrk="1" hangingPunct="1"/>
            <a:r>
              <a:rPr lang="en-GB" altLang="en-US" sz="1814">
                <a:ea typeface="ＭＳ Ｐゴシック" panose="020B0600070205080204" pitchFamily="34" charset="-128"/>
              </a:rPr>
              <a:t>Astonishingly the KS test is </a:t>
            </a:r>
            <a:r>
              <a:rPr lang="en-GB" altLang="en-US" sz="1814" i="1">
                <a:ea typeface="ＭＳ Ｐゴシック" panose="020B0600070205080204" pitchFamily="34" charset="-128"/>
              </a:rPr>
              <a:t>asymptotically distribution-free</a:t>
            </a:r>
            <a:r>
              <a:rPr lang="en-GB" altLang="en-US" sz="1814">
                <a:ea typeface="ＭＳ Ｐゴシック" panose="020B0600070205080204" pitchFamily="34" charset="-128"/>
              </a:rPr>
              <a:t>, meaning that for big enough data sets, the result doesn</a:t>
            </a:r>
            <a:r>
              <a:rPr lang="ja-JP" altLang="en-GB" sz="1814">
                <a:ea typeface="ＭＳ Ｐゴシック" panose="020B0600070205080204" pitchFamily="34" charset="-128"/>
              </a:rPr>
              <a:t>’</a:t>
            </a:r>
            <a:r>
              <a:rPr lang="en-GB" altLang="ja-JP" sz="1814">
                <a:ea typeface="ＭＳ Ｐゴシック" panose="020B0600070205080204" pitchFamily="34" charset="-128"/>
              </a:rPr>
              <a:t>t depend on the shape of the underlying distribution.</a:t>
            </a:r>
            <a:r>
              <a:rPr lang="en-GB" altLang="ja-JP" sz="2177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r>
              <a:rPr lang="en-GB" altLang="en-US" sz="1814">
                <a:ea typeface="ＭＳ Ｐゴシック" panose="020B0600070205080204" pitchFamily="34" charset="-128"/>
              </a:rPr>
              <a:t>IDL: ksone.pro (data vs. model) &amp; kstwo.pro (data1 vs. data2)</a:t>
            </a:r>
            <a:endParaRPr lang="en-GB" altLang="en-US" sz="2177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14">
                <a:ea typeface="ＭＳ Ｐゴシック" panose="020B0600070205080204" pitchFamily="34" charset="-128"/>
              </a:rPr>
              <a:t>Matlab: kstest &amp; ranksum</a:t>
            </a:r>
          </a:p>
          <a:p>
            <a:pPr eaLnBrk="1" hangingPunct="1"/>
            <a:r>
              <a:rPr lang="en-GB" altLang="en-US" sz="1814">
                <a:ea typeface="ＭＳ Ｐゴシック" panose="020B0600070205080204" pitchFamily="34" charset="-128"/>
              </a:rPr>
              <a:t>Python: scipy.stats.ks_2samp &amp; scipy.stats.kstest</a:t>
            </a:r>
          </a:p>
          <a:p>
            <a:pPr eaLnBrk="1" hangingPunct="1"/>
            <a:r>
              <a:rPr lang="en-GB" altLang="en-US" sz="1814">
                <a:ea typeface="ＭＳ Ｐゴシック" panose="020B0600070205080204" pitchFamily="34" charset="-128"/>
              </a:rPr>
              <a:t>See also </a:t>
            </a:r>
            <a:r>
              <a:rPr lang="en-GB" altLang="en-US" sz="1814">
                <a:solidFill>
                  <a:srgbClr val="FF0000"/>
                </a:solidFill>
                <a:ea typeface="ＭＳ Ｐゴシック" panose="020B0600070205080204" pitchFamily="34" charset="-128"/>
              </a:rPr>
              <a:t>Anderson-Darling test</a:t>
            </a:r>
            <a:endParaRPr lang="en-GB" altLang="en-US" sz="2177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04D48844-91A5-F3EC-37F5-E5B951E7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451368"/>
            <a:ext cx="4377140" cy="322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 Box 5">
            <a:extLst>
              <a:ext uri="{FF2B5EF4-FFF2-40B4-BE49-F238E27FC236}">
                <a16:creationId xmlns:a16="http://schemas.microsoft.com/office/drawing/2014/main" id="{38B56A63-60D8-6C3A-1B47-43B4CAE4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0310" y="5111464"/>
            <a:ext cx="4354103" cy="154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2358">
                <a:solidFill>
                  <a:srgbClr val="E3284A"/>
                </a:solidFill>
              </a:rPr>
              <a:t>Calculate maximum distance D</a:t>
            </a:r>
            <a:r>
              <a:rPr lang="en-GB" altLang="en-US" sz="2358" baseline="-25000">
                <a:solidFill>
                  <a:srgbClr val="E3284A"/>
                </a:solidFill>
              </a:rPr>
              <a:t>max</a:t>
            </a:r>
            <a:r>
              <a:rPr lang="en-GB" altLang="en-US" sz="2358">
                <a:solidFill>
                  <a:srgbClr val="E3284A"/>
                </a:solidFill>
              </a:rPr>
              <a:t> between data and model cumulative histograms.  Pr(D</a:t>
            </a:r>
            <a:r>
              <a:rPr lang="en-GB" altLang="en-US" sz="2358" baseline="-25000">
                <a:solidFill>
                  <a:srgbClr val="E3284A"/>
                </a:solidFill>
              </a:rPr>
              <a:t>max</a:t>
            </a:r>
            <a:r>
              <a:rPr lang="en-GB" altLang="en-US" sz="2358">
                <a:solidFill>
                  <a:srgbClr val="E3284A"/>
                </a:solidFill>
              </a:rPr>
              <a:t>, n) is a known function.</a:t>
            </a:r>
            <a:endParaRPr lang="en-GB" altLang="en-US" sz="2721">
              <a:solidFill>
                <a:srgbClr val="E3284A"/>
              </a:solidFill>
            </a:endParaRPr>
          </a:p>
        </p:txBody>
      </p:sp>
      <p:sp>
        <p:nvSpPr>
          <p:cNvPr id="32773" name="Line 6">
            <a:extLst>
              <a:ext uri="{FF2B5EF4-FFF2-40B4-BE49-F238E27FC236}">
                <a16:creationId xmlns:a16="http://schemas.microsoft.com/office/drawing/2014/main" id="{BECC58CA-6443-0819-C75B-70A19D59B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6594" y="2142495"/>
            <a:ext cx="0" cy="207338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sp>
        <p:nvSpPr>
          <p:cNvPr id="32774" name="Line 7">
            <a:extLst>
              <a:ext uri="{FF2B5EF4-FFF2-40B4-BE49-F238E27FC236}">
                <a16:creationId xmlns:a16="http://schemas.microsoft.com/office/drawing/2014/main" id="{B053C33B-D140-FF31-2271-38A7B8CD7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01918" y="2418946"/>
            <a:ext cx="414676" cy="2764510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sp>
        <p:nvSpPr>
          <p:cNvPr id="32775" name="Text Box 8">
            <a:extLst>
              <a:ext uri="{FF2B5EF4-FFF2-40B4-BE49-F238E27FC236}">
                <a16:creationId xmlns:a16="http://schemas.microsoft.com/office/drawing/2014/main" id="{3A811D6D-A1E5-B14B-2C64-6EB08D6CB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2084" y="4699667"/>
            <a:ext cx="4146765" cy="28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1270"/>
              <a:t>fig. from www.itl.nist.gov</a:t>
            </a:r>
            <a:endParaRPr lang="en-GB" altLang="en-US" sz="2721">
              <a:solidFill>
                <a:srgbClr val="E3284A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AAA94658-8674-3E76-A871-EBB8ECD9B3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59756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Kolmogorov-Smirnov Test</a:t>
            </a:r>
          </a:p>
        </p:txBody>
      </p:sp>
      <p:sp>
        <p:nvSpPr>
          <p:cNvPr id="33794" name="Rectangle 10">
            <a:extLst>
              <a:ext uri="{FF2B5EF4-FFF2-40B4-BE49-F238E27FC236}">
                <a16:creationId xmlns:a16="http://schemas.microsoft.com/office/drawing/2014/main" id="{7D54DD51-9F3A-165F-9721-7447701F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8130" y="1318902"/>
            <a:ext cx="5032272" cy="4100689"/>
          </a:xfrm>
          <a:noFill/>
        </p:spPr>
        <p:txBody>
          <a:bodyPr/>
          <a:lstStyle/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Example: stacking analysis. Does my new deep image manage to detect some galaxies I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 dirty="0" err="1">
                <a:ea typeface="ＭＳ Ｐゴシック" panose="020B0600070205080204" pitchFamily="34" charset="-128"/>
              </a:rPr>
              <a:t>ve</a:t>
            </a:r>
            <a:r>
              <a:rPr lang="en-GB" altLang="ja-JP" sz="2400" dirty="0">
                <a:ea typeface="ＭＳ Ｐゴシック" panose="020B0600070205080204" pitchFamily="34" charset="-128"/>
              </a:rPr>
              <a:t> detected before?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Can calculate mean flux at the galaxies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 dirty="0">
                <a:ea typeface="ＭＳ Ｐゴシック" panose="020B0600070205080204" pitchFamily="34" charset="-128"/>
              </a:rPr>
              <a:t> positions (error from Central Limit Theorem):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Also use KS test. Suppose galaxy positions are in IDL arrays x, y </a:t>
            </a:r>
          </a:p>
        </p:txBody>
      </p:sp>
      <p:pic>
        <p:nvPicPr>
          <p:cNvPr id="33795" name="Picture 11" descr="snap.gif 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E778980E-00DC-07DC-511D-39CBBC5A0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3" t="23083" r="14848" b="11012"/>
          <a:stretch>
            <a:fillRect/>
          </a:stretch>
        </p:blipFill>
        <p:spPr bwMode="auto">
          <a:xfrm>
            <a:off x="7598875" y="1866044"/>
            <a:ext cx="4027258" cy="322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12">
            <a:extLst>
              <a:ext uri="{FF2B5EF4-FFF2-40B4-BE49-F238E27FC236}">
                <a16:creationId xmlns:a16="http://schemas.microsoft.com/office/drawing/2014/main" id="{C42895ED-3A39-139F-7112-19B1F86C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2715" y="5436870"/>
            <a:ext cx="8902585" cy="127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50" tIns="36024" rIns="72050" bIns="36024">
            <a:spAutoFit/>
          </a:bodyPr>
          <a:lstStyle>
            <a:lvl1pPr marL="298450" indent="-29845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969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2177" dirty="0">
                <a:latin typeface="Courier New" panose="02070309020205020404" pitchFamily="49" charset="0"/>
              </a:rPr>
              <a:t>IDL&gt; </a:t>
            </a:r>
            <a:r>
              <a:rPr lang="en-GB" altLang="en-US" sz="2177" dirty="0" err="1">
                <a:latin typeface="Courier New" panose="02070309020205020404" pitchFamily="49" charset="0"/>
              </a:rPr>
              <a:t>data_on_my_galaxies</a:t>
            </a:r>
            <a:r>
              <a:rPr lang="en-GB" altLang="en-US" sz="2177" dirty="0">
                <a:latin typeface="Courier New" panose="02070309020205020404" pitchFamily="49" charset="0"/>
              </a:rPr>
              <a:t> = image[</a:t>
            </a:r>
            <a:r>
              <a:rPr lang="en-GB" altLang="en-US" sz="2177" dirty="0" err="1">
                <a:latin typeface="Courier New" panose="02070309020205020404" pitchFamily="49" charset="0"/>
              </a:rPr>
              <a:t>x,y</a:t>
            </a:r>
            <a:r>
              <a:rPr lang="en-GB" altLang="en-US" sz="2177" dirty="0">
                <a:latin typeface="Courier New" panose="02070309020205020404" pitchFamily="49" charset="0"/>
              </a:rPr>
              <a:t>]</a:t>
            </a:r>
          </a:p>
          <a:p>
            <a:pPr eaLnBrk="1" hangingPunct="1">
              <a:buFontTx/>
              <a:buNone/>
            </a:pPr>
            <a:r>
              <a:rPr lang="en-GB" altLang="en-US" sz="2177" dirty="0">
                <a:latin typeface="Courier New" panose="02070309020205020404" pitchFamily="49" charset="0"/>
              </a:rPr>
              <a:t>IDL&gt; </a:t>
            </a:r>
            <a:r>
              <a:rPr lang="en-GB" altLang="en-US" sz="2177" dirty="0" err="1">
                <a:latin typeface="Courier New" panose="02070309020205020404" pitchFamily="49" charset="0"/>
              </a:rPr>
              <a:t>kstwo</a:t>
            </a:r>
            <a:r>
              <a:rPr lang="en-GB" altLang="en-US" sz="2177" dirty="0">
                <a:latin typeface="Courier New" panose="02070309020205020404" pitchFamily="49" charset="0"/>
              </a:rPr>
              <a:t>, </a:t>
            </a:r>
            <a:r>
              <a:rPr lang="en-GB" altLang="en-US" sz="2177" dirty="0" err="1">
                <a:latin typeface="Courier New" panose="02070309020205020404" pitchFamily="49" charset="0"/>
              </a:rPr>
              <a:t>data_on_my_galaxies</a:t>
            </a:r>
            <a:r>
              <a:rPr lang="en-GB" altLang="en-US" sz="2177" dirty="0">
                <a:latin typeface="Courier New" panose="02070309020205020404" pitchFamily="49" charset="0"/>
              </a:rPr>
              <a:t>, image, </a:t>
            </a:r>
            <a:r>
              <a:rPr lang="en-GB" altLang="en-US" sz="2177" dirty="0" err="1">
                <a:latin typeface="Courier New" panose="02070309020205020404" pitchFamily="49" charset="0"/>
              </a:rPr>
              <a:t>dmax</a:t>
            </a:r>
            <a:r>
              <a:rPr lang="en-GB" altLang="en-US" sz="2177" dirty="0">
                <a:latin typeface="Courier New" panose="02070309020205020404" pitchFamily="49" charset="0"/>
              </a:rPr>
              <a:t>, prob</a:t>
            </a:r>
          </a:p>
          <a:p>
            <a:pPr eaLnBrk="1" hangingPunct="1">
              <a:buFontTx/>
              <a:buNone/>
            </a:pPr>
            <a:r>
              <a:rPr lang="en-GB" altLang="en-US" sz="2177" dirty="0">
                <a:latin typeface="Courier New" panose="02070309020205020404" pitchFamily="49" charset="0"/>
              </a:rPr>
              <a:t>IDL&gt; print, prob</a:t>
            </a:r>
            <a:r>
              <a:rPr lang="en-GB" altLang="en-US" sz="2540" dirty="0"/>
              <a:t> </a:t>
            </a:r>
          </a:p>
        </p:txBody>
      </p:sp>
      <p:sp>
        <p:nvSpPr>
          <p:cNvPr id="33797" name="Text Box 13">
            <a:extLst>
              <a:ext uri="{FF2B5EF4-FFF2-40B4-BE49-F238E27FC236}">
                <a16:creationId xmlns:a16="http://schemas.microsoft.com/office/drawing/2014/main" id="{CC7CC188-00FD-AFBB-555F-34120C52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7340" y="1520481"/>
            <a:ext cx="2280721" cy="28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1270"/>
              <a:t>fig. from arXiv:0712.3613</a:t>
            </a:r>
            <a:endParaRPr lang="en-GB" altLang="en-US" sz="2358">
              <a:solidFill>
                <a:srgbClr val="E3284A"/>
              </a:solidFill>
            </a:endParaRPr>
          </a:p>
        </p:txBody>
      </p:sp>
      <p:graphicFrame>
        <p:nvGraphicFramePr>
          <p:cNvPr id="33798" name="Object 2">
            <a:extLst>
              <a:ext uri="{FF2B5EF4-FFF2-40B4-BE49-F238E27FC236}">
                <a16:creationId xmlns:a16="http://schemas.microsoft.com/office/drawing/2014/main" id="{D99E2EE7-6914-8050-D045-89EF85498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39024"/>
              </p:ext>
            </p:extLst>
          </p:nvPr>
        </p:nvGraphicFramePr>
        <p:xfrm>
          <a:off x="5727273" y="3703060"/>
          <a:ext cx="1105804" cy="38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84200" imgH="203200" progId="Equation.3">
                  <p:embed/>
                </p:oleObj>
              </mc:Choice>
              <mc:Fallback>
                <p:oleObj name="Equation" r:id="rId3" imgW="584200" imgH="203200" progId="Equation.3">
                  <p:embed/>
                  <p:pic>
                    <p:nvPicPr>
                      <p:cNvPr id="33798" name="Object 2">
                        <a:extLst>
                          <a:ext uri="{FF2B5EF4-FFF2-40B4-BE49-F238E27FC236}">
                            <a16:creationId xmlns:a16="http://schemas.microsoft.com/office/drawing/2014/main" id="{D99E2EE7-6914-8050-D045-89EF854987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273" y="3703060"/>
                        <a:ext cx="1105804" cy="384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8">
            <a:extLst>
              <a:ext uri="{FF2B5EF4-FFF2-40B4-BE49-F238E27FC236}">
                <a16:creationId xmlns:a16="http://schemas.microsoft.com/office/drawing/2014/main" id="{3C941A90-8F42-8E5D-A68A-47342B47D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2537" y="345565"/>
            <a:ext cx="9109633" cy="7357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2-D Kolmogorov-Smirnov Test</a:t>
            </a:r>
          </a:p>
        </p:txBody>
      </p:sp>
      <p:sp>
        <p:nvSpPr>
          <p:cNvPr id="34818" name="Rectangle 9">
            <a:extLst>
              <a:ext uri="{FF2B5EF4-FFF2-40B4-BE49-F238E27FC236}">
                <a16:creationId xmlns:a16="http://schemas.microsoft.com/office/drawing/2014/main" id="{4AF88696-1CE2-C3BD-9337-F990DBD88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4114" y="1225312"/>
            <a:ext cx="6068704" cy="5727719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Four ways of making </a:t>
            </a:r>
            <a:r>
              <a:rPr lang="en-GB" altLang="en-US" sz="2400" dirty="0" err="1">
                <a:ea typeface="ＭＳ Ｐゴシック" panose="020B0600070205080204" pitchFamily="34" charset="-128"/>
              </a:rPr>
              <a:t>cumulatives</a:t>
            </a:r>
            <a:r>
              <a:rPr lang="en-GB" altLang="en-US" sz="2400" dirty="0">
                <a:ea typeface="ＭＳ Ｐゴシック" panose="020B0600070205080204" pitchFamily="34" charset="-128"/>
              </a:rPr>
              <a:t>. Choose any one... 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Significance levels have been estimated using Monte Carlo simulations; unlike 1-D test, method is not based on analytic theory</a:t>
            </a:r>
          </a:p>
          <a:p>
            <a:pPr eaLnBrk="1" hangingPunct="1"/>
            <a:r>
              <a:rPr lang="ja-JP" altLang="en-GB" sz="2400">
                <a:ea typeface="ＭＳ Ｐゴシック" panose="020B0600070205080204" pitchFamily="34" charset="-128"/>
              </a:rPr>
              <a:t>‘</a:t>
            </a:r>
            <a:r>
              <a:rPr lang="en-GB" altLang="ja-JP" sz="2400" dirty="0">
                <a:ea typeface="ＭＳ Ｐゴシック" panose="020B0600070205080204" pitchFamily="34" charset="-128"/>
              </a:rPr>
              <a:t>Very nearly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 dirty="0">
                <a:ea typeface="ＭＳ Ｐゴシック" panose="020B0600070205080204" pitchFamily="34" charset="-128"/>
              </a:rPr>
              <a:t> distribution-free: almost all the cases to the right give virtually identical results for sufficiently large samples 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See Peacock 1983 MNRAS 202, 615 for details</a:t>
            </a:r>
          </a:p>
        </p:txBody>
      </p:sp>
      <p:pic>
        <p:nvPicPr>
          <p:cNvPr id="34819" name="Picture 10">
            <a:extLst>
              <a:ext uri="{FF2B5EF4-FFF2-40B4-BE49-F238E27FC236}">
                <a16:creationId xmlns:a16="http://schemas.microsoft.com/office/drawing/2014/main" id="{C31E3640-DFEE-862E-4A3C-DF9ACD87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9" t="50000" r="25961" b="10625"/>
          <a:stretch>
            <a:fillRect/>
          </a:stretch>
        </p:blipFill>
        <p:spPr bwMode="auto">
          <a:xfrm>
            <a:off x="6812324" y="1727819"/>
            <a:ext cx="3593863" cy="435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 Box 11">
            <a:extLst>
              <a:ext uri="{FF2B5EF4-FFF2-40B4-BE49-F238E27FC236}">
                <a16:creationId xmlns:a16="http://schemas.microsoft.com/office/drawing/2014/main" id="{E620CB79-EDD0-FCB4-7F5D-B2F23C035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1438" y="6368452"/>
            <a:ext cx="3228769" cy="28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70"/>
              <a:t>Fig. from Peacock 1983 MNRAS 202, 615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8" descr="lecture_fig1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8FE4DA0B-6EFB-DD84-DEED-4F54380F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6743212" y="3524750"/>
            <a:ext cx="3732088" cy="290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F1A7F33C-17F9-8C8A-5C78-D1403FF3C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F6D4D2C-E3DA-E493-E26C-4F0C14DC1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6971" y="1117541"/>
            <a:ext cx="10058400" cy="216409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Suppose we know there are features with Gaussian profiles in our data stream, with a known </a:t>
            </a:r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 but unknown amplitude</a:t>
            </a:r>
            <a:r>
              <a:rPr lang="en-GB" altLang="en-US" dirty="0">
                <a:ea typeface="ＭＳ Ｐゴシック" panose="020B0600070205080204" pitchFamily="34" charset="-128"/>
              </a:rPr>
              <a:t>. 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What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 dirty="0">
                <a:ea typeface="ＭＳ Ｐゴシック" panose="020B0600070205080204" pitchFamily="34" charset="-128"/>
              </a:rPr>
              <a:t>s the best-fit </a:t>
            </a:r>
            <a:r>
              <a:rPr lang="en-GB" altLang="ja-JP" dirty="0">
                <a:ea typeface="ＭＳ Ｐゴシック" panose="020B0600070205080204" pitchFamily="34" charset="-128"/>
                <a:sym typeface="Symbol" pitchFamily="2" charset="2"/>
              </a:rPr>
              <a:t>profile for an object centred here? 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Just minimise 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35844" name="Object 2">
            <a:extLst>
              <a:ext uri="{FF2B5EF4-FFF2-40B4-BE49-F238E27FC236}">
                <a16:creationId xmlns:a16="http://schemas.microsoft.com/office/drawing/2014/main" id="{30A445C4-33B3-471A-D537-541872F7A5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1276" y="3683134"/>
          <a:ext cx="5095625" cy="266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16200" imgH="1371600" progId="Equation.3">
                  <p:embed/>
                </p:oleObj>
              </mc:Choice>
              <mc:Fallback>
                <p:oleObj name="Equation" r:id="rId3" imgW="2616200" imgH="1371600" progId="Equation.3">
                  <p:embed/>
                  <p:pic>
                    <p:nvPicPr>
                      <p:cNvPr id="35844" name="Object 2">
                        <a:extLst>
                          <a:ext uri="{FF2B5EF4-FFF2-40B4-BE49-F238E27FC236}">
                            <a16:creationId xmlns:a16="http://schemas.microsoft.com/office/drawing/2014/main" id="{30A445C4-33B3-471A-D537-541872F7A5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276" y="3683134"/>
                        <a:ext cx="5095625" cy="2669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2217" name="Picture 9" descr="lecture_fig2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008166E4-E8D8-DBEF-1FC3-5F248CBAB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6743212" y="3524750"/>
            <a:ext cx="3732088" cy="290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Line 7">
            <a:extLst>
              <a:ext uri="{FF2B5EF4-FFF2-40B4-BE49-F238E27FC236}">
                <a16:creationId xmlns:a16="http://schemas.microsoft.com/office/drawing/2014/main" id="{7C173055-6F07-7E84-8F9C-32F4FCB378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5707" y="2786743"/>
            <a:ext cx="1360658" cy="945345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4E1F5034-CDA8-D5CD-9FE2-203199A36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BA343EC0-753F-C433-941E-942340B41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5429" y="1451368"/>
            <a:ext cx="11001827" cy="1389455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What about the best-fit </a:t>
            </a:r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profile for an object centred here? 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Same again - just minimise using a profile </a:t>
            </a:r>
          </a:p>
          <a:p>
            <a:pPr eaLnBrk="1" hangingPunct="1">
              <a:buFontTx/>
              <a:buNone/>
            </a:pPr>
            <a:r>
              <a:rPr lang="en-GB" altLang="en-US" dirty="0">
                <a:ea typeface="ＭＳ Ｐゴシック" panose="020B0600070205080204" pitchFamily="34" charset="-128"/>
              </a:rPr>
              <a:t>centred somewhere else. We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 dirty="0" err="1">
                <a:ea typeface="ＭＳ Ｐゴシック" panose="020B0600070205080204" pitchFamily="34" charset="-128"/>
              </a:rPr>
              <a:t>ll</a:t>
            </a:r>
            <a:r>
              <a:rPr lang="en-GB" altLang="ja-JP" dirty="0">
                <a:ea typeface="ＭＳ Ｐゴシック" panose="020B0600070205080204" pitchFamily="34" charset="-128"/>
              </a:rPr>
              <a:t> call this profile </a:t>
            </a:r>
            <a:r>
              <a:rPr lang="en-GB" altLang="ja-JP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GB" altLang="ja-JP" i="1" baseline="-250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2</a:t>
            </a:r>
            <a:r>
              <a:rPr lang="en-GB" altLang="ja-JP" dirty="0">
                <a:ea typeface="ＭＳ Ｐゴシック" panose="020B0600070205080204" pitchFamily="34" charset="-128"/>
              </a:rPr>
              <a:t>.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6867" name="Picture 12" descr="lecture_fig2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68890A64-A20D-821A-42A0-76EB0A616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6743212" y="3524750"/>
            <a:ext cx="3732088" cy="290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61" name="Picture 13" descr="lecture_fig3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B62AA13A-CEE7-CD8F-803A-BED52AF2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6743212" y="3524750"/>
            <a:ext cx="3732088" cy="290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Line 7">
            <a:extLst>
              <a:ext uri="{FF2B5EF4-FFF2-40B4-BE49-F238E27FC236}">
                <a16:creationId xmlns:a16="http://schemas.microsoft.com/office/drawing/2014/main" id="{07AD4A6F-2FA6-CFDA-696F-2614CE3108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63691" y="1834367"/>
            <a:ext cx="1982673" cy="3349089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graphicFrame>
        <p:nvGraphicFramePr>
          <p:cNvPr id="36870" name="Object 2">
            <a:extLst>
              <a:ext uri="{FF2B5EF4-FFF2-40B4-BE49-F238E27FC236}">
                <a16:creationId xmlns:a16="http://schemas.microsoft.com/office/drawing/2014/main" id="{E37A95DB-7945-2263-DA02-6B419882FC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9756" y="3683134"/>
          <a:ext cx="5194975" cy="266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7000" imgH="1371600" progId="Equation.3">
                  <p:embed/>
                </p:oleObj>
              </mc:Choice>
              <mc:Fallback>
                <p:oleObj name="Equation" r:id="rId4" imgW="2667000" imgH="1371600" progId="Equation.3">
                  <p:embed/>
                  <p:pic>
                    <p:nvPicPr>
                      <p:cNvPr id="36870" name="Object 2">
                        <a:extLst>
                          <a:ext uri="{FF2B5EF4-FFF2-40B4-BE49-F238E27FC236}">
                            <a16:creationId xmlns:a16="http://schemas.microsoft.com/office/drawing/2014/main" id="{E37A95DB-7945-2263-DA02-6B419882FC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756" y="3683134"/>
                        <a:ext cx="5194975" cy="2669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6825907C-D6C4-C551-7961-D997FE4D9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C396527A-6466-A8D3-B344-F088F7F0D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8971" y="1244030"/>
            <a:ext cx="11234058" cy="5419591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What about having an array which gives you the best-fit 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profile for an object centred </a:t>
            </a:r>
            <a:r>
              <a:rPr lang="en-GB" altLang="en-US" sz="2400" i="1" dirty="0">
                <a:ea typeface="ＭＳ Ｐゴシック" panose="020B0600070205080204" pitchFamily="34" charset="-128"/>
                <a:sym typeface="Symbol" pitchFamily="2" charset="2"/>
              </a:rPr>
              <a:t>anywhere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? This time, use a new profile </a:t>
            </a:r>
            <a:r>
              <a:rPr lang="en-GB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P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 which is </a:t>
            </a:r>
            <a:r>
              <a:rPr lang="en-GB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 pixels wide:</a:t>
            </a:r>
          </a:p>
          <a:p>
            <a:pPr eaLnBrk="1" hangingPunct="1"/>
            <a:endParaRPr lang="en-GB" altLang="en-US" sz="240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 sz="240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 sz="240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 sz="240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 sz="240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 sz="240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endParaRPr lang="en-GB" altLang="en-US" sz="240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If </a:t>
            </a:r>
            <a:r>
              <a:rPr lang="en-GB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N(x)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=constant then </a:t>
            </a:r>
            <a:r>
              <a:rPr lang="en-GB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 is just proportional to </a:t>
            </a:r>
            <a:r>
              <a:rPr lang="en-GB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D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</a:t>
            </a:r>
            <a:r>
              <a:rPr lang="en-GB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P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This is a </a:t>
            </a:r>
            <a:r>
              <a:rPr lang="en-GB" altLang="en-US" sz="2400" i="1" dirty="0">
                <a:ea typeface="ＭＳ Ｐゴシック" panose="020B0600070205080204" pitchFamily="34" charset="-128"/>
                <a:sym typeface="Symbol" pitchFamily="2" charset="2"/>
              </a:rPr>
              <a:t>minimum-variance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 (lowest noise) estimator for </a:t>
            </a:r>
            <a:r>
              <a:rPr lang="en-GB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A</a:t>
            </a:r>
            <a:endParaRPr lang="en-GB" altLang="en-US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37891" name="Object 2">
            <a:extLst>
              <a:ext uri="{FF2B5EF4-FFF2-40B4-BE49-F238E27FC236}">
                <a16:creationId xmlns:a16="http://schemas.microsoft.com/office/drawing/2014/main" id="{5D355BCE-FE21-D7E4-4614-394C32385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73321"/>
              </p:ext>
            </p:extLst>
          </p:nvPr>
        </p:nvGraphicFramePr>
        <p:xfrm>
          <a:off x="2635172" y="2108740"/>
          <a:ext cx="7492973" cy="3435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100" imgH="1765300" progId="Equation.3">
                  <p:embed/>
                </p:oleObj>
              </mc:Choice>
              <mc:Fallback>
                <p:oleObj name="Equation" r:id="rId2" imgW="3848100" imgH="1765300" progId="Equation.3">
                  <p:embed/>
                  <p:pic>
                    <p:nvPicPr>
                      <p:cNvPr id="37891" name="Object 2">
                        <a:extLst>
                          <a:ext uri="{FF2B5EF4-FFF2-40B4-BE49-F238E27FC236}">
                            <a16:creationId xmlns:a16="http://schemas.microsoft.com/office/drawing/2014/main" id="{5D355BCE-FE21-D7E4-4614-394C323858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172" y="2108740"/>
                        <a:ext cx="7492973" cy="3435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" name="Rectangle 8">
            <a:extLst>
              <a:ext uri="{FF2B5EF4-FFF2-40B4-BE49-F238E27FC236}">
                <a16:creationId xmlns:a16="http://schemas.microsoft.com/office/drawing/2014/main" id="{E3B78088-18B2-83CF-A6D2-7DBE6E3B3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340" y="3457078"/>
            <a:ext cx="3106941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14">
                <a:solidFill>
                  <a:srgbClr val="E3284A"/>
                </a:solidFill>
              </a:rPr>
              <a:t>Note sum is now over </a:t>
            </a:r>
            <a:r>
              <a:rPr lang="en-GB" altLang="en-US" sz="1814" i="1">
                <a:solidFill>
                  <a:srgbClr val="E3284A"/>
                </a:solidFill>
                <a:latin typeface="Times New Roman" panose="02020603050405020304" pitchFamily="18" charset="0"/>
              </a:rPr>
              <a:t>i</a:t>
            </a:r>
            <a:r>
              <a:rPr lang="en-GB" altLang="en-US" sz="1814">
                <a:solidFill>
                  <a:srgbClr val="E3284A"/>
                </a:solidFill>
              </a:rPr>
              <a:t> not </a:t>
            </a:r>
            <a:r>
              <a:rPr lang="en-GB" altLang="en-US" sz="1814" i="1">
                <a:solidFill>
                  <a:srgbClr val="E3284A"/>
                </a:solidFill>
                <a:latin typeface="Times New Roman" panose="02020603050405020304" pitchFamily="18" charset="0"/>
              </a:rPr>
              <a:t>x</a:t>
            </a:r>
            <a:endParaRPr lang="en-GB" altLang="en-US" sz="1814">
              <a:solidFill>
                <a:srgbClr val="E3284A"/>
              </a:solidFill>
            </a:endParaRPr>
          </a:p>
        </p:txBody>
      </p:sp>
      <p:sp>
        <p:nvSpPr>
          <p:cNvPr id="37893" name="Line 9">
            <a:extLst>
              <a:ext uri="{FF2B5EF4-FFF2-40B4-BE49-F238E27FC236}">
                <a16:creationId xmlns:a16="http://schemas.microsoft.com/office/drawing/2014/main" id="{D7D479D6-9899-0F49-6FD6-9EB52978A5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65257" y="3291462"/>
            <a:ext cx="569082" cy="371513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36A554C1-2AD2-07E7-EA8C-88B884F67D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DD35D3CF-EA0D-40CC-A334-20DE6985A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5429" y="1313143"/>
            <a:ext cx="6415313" cy="5418152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So, </a:t>
            </a:r>
            <a:r>
              <a:rPr lang="ja-JP" altLang="en-GB">
                <a:ea typeface="ＭＳ Ｐゴシック" panose="020B0600070205080204" pitchFamily="34" charset="-128"/>
              </a:rPr>
              <a:t>‘</a:t>
            </a:r>
            <a:r>
              <a:rPr lang="en-GB" altLang="ja-JP" dirty="0">
                <a:ea typeface="ＭＳ Ｐゴシック" panose="020B0600070205080204" pitchFamily="34" charset="-128"/>
              </a:rPr>
              <a:t>smoothing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 dirty="0">
                <a:ea typeface="ＭＳ Ｐゴシック" panose="020B0600070205080204" pitchFamily="34" charset="-128"/>
              </a:rPr>
              <a:t> is related to </a:t>
            </a:r>
            <a:r>
              <a:rPr lang="ja-JP" altLang="en-GB">
                <a:ea typeface="ＭＳ Ｐゴシック" panose="020B0600070205080204" pitchFamily="34" charset="-128"/>
              </a:rPr>
              <a:t>‘</a:t>
            </a:r>
            <a:r>
              <a:rPr lang="en-GB" altLang="ja-JP" dirty="0">
                <a:ea typeface="ＭＳ Ｐゴシック" panose="020B0600070205080204" pitchFamily="34" charset="-128"/>
              </a:rPr>
              <a:t>finding the best fit everywhere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Top image shows best-fits for two positions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Bottom image shows best fit amplitude for all positions</a:t>
            </a:r>
          </a:p>
          <a:p>
            <a:pPr eaLnBrk="1" hangingPunct="1"/>
            <a:r>
              <a:rPr lang="en-GB" altLang="en-US" i="1" dirty="0">
                <a:ea typeface="ＭＳ Ｐゴシック" panose="020B0600070205080204" pitchFamily="34" charset="-128"/>
                <a:sym typeface="Symbol" pitchFamily="2" charset="2"/>
              </a:rPr>
              <a:t>Why is the blue curve systematically higher in the middle than the data points?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Generalised to 2-D and  </a:t>
            </a:r>
            <a:r>
              <a:rPr lang="en-GB" altLang="en-US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itchFamily="2" charset="2"/>
              </a:rPr>
              <a:t>N(x)</a:t>
            </a:r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constant, e.g. Serjeant et al. 2003 MNRAS 344, 887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8915" name="Picture 5" descr="lecture_fig4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B79E4B74-C012-39AC-F317-1A6408BB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9122" r="17648" b="11168"/>
          <a:stretch>
            <a:fillRect/>
          </a:stretch>
        </p:blipFill>
        <p:spPr bwMode="auto">
          <a:xfrm>
            <a:off x="7332799" y="3801201"/>
            <a:ext cx="3870314" cy="290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6" descr="lecture_fig3.jpeg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DC9073E8-69B5-C6C7-E6AB-E0994C87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9122" r="18976" b="11168"/>
          <a:stretch>
            <a:fillRect/>
          </a:stretch>
        </p:blipFill>
        <p:spPr bwMode="auto">
          <a:xfrm>
            <a:off x="7401912" y="829353"/>
            <a:ext cx="3732088" cy="290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3" name="Rectangle 7">
            <a:extLst>
              <a:ext uri="{FF2B5EF4-FFF2-40B4-BE49-F238E27FC236}">
                <a16:creationId xmlns:a16="http://schemas.microsoft.com/office/drawing/2014/main" id="{D881B0C6-57D8-B9AA-0E27-9FE7C6607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0859" y="4008539"/>
            <a:ext cx="2164093" cy="9298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14"/>
              <a:t>Min </a:t>
            </a:r>
            <a:r>
              <a:rPr lang="en-GB" altLang="en-US" sz="1814">
                <a:sym typeface="Symbol" pitchFamily="2" charset="2"/>
              </a:rPr>
              <a:t></a:t>
            </a:r>
            <a:r>
              <a:rPr lang="en-GB" altLang="en-US" sz="1814" baseline="30000">
                <a:sym typeface="Symbol" pitchFamily="2" charset="2"/>
              </a:rPr>
              <a:t>2</a:t>
            </a:r>
            <a:r>
              <a:rPr lang="en-GB" altLang="en-US" sz="1814">
                <a:sym typeface="Symbol" pitchFamily="2" charset="2"/>
              </a:rPr>
              <a:t> does not necessarily mean the </a:t>
            </a:r>
            <a:r>
              <a:rPr lang="en-GB" altLang="en-US" sz="1814" baseline="30000">
                <a:sym typeface="Symbol" pitchFamily="2" charset="2"/>
              </a:rPr>
              <a:t>2</a:t>
            </a:r>
            <a:r>
              <a:rPr lang="en-GB" altLang="en-US" sz="1814">
                <a:sym typeface="Symbol" pitchFamily="2" charset="2"/>
              </a:rPr>
              <a:t> is any good!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DD270349-DF2F-0C7C-7792-7B12B34DAA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39939" name="Rectangle 7">
            <a:extLst>
              <a:ext uri="{FF2B5EF4-FFF2-40B4-BE49-F238E27FC236}">
                <a16:creationId xmlns:a16="http://schemas.microsoft.com/office/drawing/2014/main" id="{B8DEABC8-D379-E530-F164-CAC62A966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746" y="6289260"/>
            <a:ext cx="4729903" cy="53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from data analysed in Mortier et al. 2005 MNRAS 363, 563; combines images with several PSFs</a:t>
            </a:r>
          </a:p>
        </p:txBody>
      </p:sp>
      <p:sp>
        <p:nvSpPr>
          <p:cNvPr id="39940" name="Rectangle 8">
            <a:extLst>
              <a:ext uri="{FF2B5EF4-FFF2-40B4-BE49-F238E27FC236}">
                <a16:creationId xmlns:a16="http://schemas.microsoft.com/office/drawing/2014/main" id="{52A27359-84C2-05E3-2A0F-B051AD572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987" y="1480165"/>
            <a:ext cx="2972289" cy="45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358"/>
              <a:t>Before matched filter</a:t>
            </a:r>
          </a:p>
        </p:txBody>
      </p:sp>
      <p:pic>
        <p:nvPicPr>
          <p:cNvPr id="39941" name="Picture 9" descr="fig1.jpg                                                       0009147AMacintosh HD                   BCFB972B:">
            <a:extLst>
              <a:ext uri="{FF2B5EF4-FFF2-40B4-BE49-F238E27FC236}">
                <a16:creationId xmlns:a16="http://schemas.microsoft.com/office/drawing/2014/main" id="{9CAF0E16-FC59-31E7-FFBD-0E78264A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2" t="20781" r="34911" b="31085"/>
          <a:stretch>
            <a:fillRect/>
          </a:stretch>
        </p:blipFill>
        <p:spPr bwMode="auto">
          <a:xfrm>
            <a:off x="6604986" y="2349834"/>
            <a:ext cx="3801201" cy="334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4333-77DC-D2ED-BB13-538D5205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1962D-EE0A-9F82-CB00-CF657A364E40}"/>
              </a:ext>
            </a:extLst>
          </p:cNvPr>
          <p:cNvSpPr txBox="1">
            <a:spLocks noChangeArrowheads="1"/>
          </p:cNvSpPr>
          <p:nvPr/>
        </p:nvSpPr>
        <p:spPr>
          <a:xfrm>
            <a:off x="508000" y="1451368"/>
            <a:ext cx="5613197" cy="4727024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>
                <a:ea typeface="ＭＳ Ｐゴシック" panose="020B0600070205080204" pitchFamily="34" charset="-128"/>
              </a:rPr>
              <a:t>2-D example: SHADES 850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m image of the Subaru-XMM Deep Field </a:t>
            </a:r>
          </a:p>
          <a:p>
            <a:r>
              <a:rPr lang="en-GB" altLang="en-US">
                <a:ea typeface="ＭＳ Ｐゴシック" panose="020B0600070205080204" pitchFamily="34" charset="-128"/>
              </a:rPr>
              <a:t>Image greyscales from -2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GB" altLang="en-US">
                <a:ea typeface="ＭＳ Ｐゴシック" panose="020B0600070205080204" pitchFamily="34" charset="-128"/>
              </a:rPr>
              <a:t> to 6.6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</a:p>
          <a:p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Signal-to-noise histogram shows</a:t>
            </a:r>
          </a:p>
          <a:p>
            <a:pPr lvl="1"/>
            <a:r>
              <a:rPr lang="en-GB" altLang="en-US" sz="2177">
                <a:ea typeface="ＭＳ Ｐゴシック" panose="020B0600070205080204" pitchFamily="34" charset="-128"/>
              </a:rPr>
              <a:t>the noise is realistic (histogram is roughly a Gaussian with zero mean and unit variance)</a:t>
            </a:r>
          </a:p>
          <a:p>
            <a:pPr lvl="1"/>
            <a:r>
              <a:rPr lang="en-GB" altLang="en-US" sz="2177">
                <a:ea typeface="ＭＳ Ｐゴシック" panose="020B0600070205080204" pitchFamily="34" charset="-128"/>
              </a:rPr>
              <a:t>an excess at positive fluxes, due to the objects in the field</a:t>
            </a:r>
            <a:endParaRPr lang="en-GB" altLang="en-US" sz="2177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02C6EE0A-C683-4599-DBE6-AE5BB9156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06F3387A-7146-CFD5-7808-237393F5EE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8000" y="1451368"/>
            <a:ext cx="5613197" cy="4727024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2-D example: SHADES 850</a:t>
            </a:r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m image of the Subaru-XMM Deep Field 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Image greyscales from -2</a:t>
            </a:r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GB" altLang="en-US" dirty="0">
                <a:ea typeface="ＭＳ Ｐゴシック" panose="020B0600070205080204" pitchFamily="34" charset="-128"/>
              </a:rPr>
              <a:t> to 6.6</a:t>
            </a:r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Signal-to-noise histogram shows</a:t>
            </a:r>
          </a:p>
          <a:p>
            <a:pPr lvl="1"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the noise is realistic (histogram is roughly a Gaussian with zero mean and unit variance)</a:t>
            </a:r>
          </a:p>
          <a:p>
            <a:pPr lvl="1"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an excess at positive fluxes, due to the objects in the field</a:t>
            </a:r>
          </a:p>
        </p:txBody>
      </p:sp>
      <p:sp>
        <p:nvSpPr>
          <p:cNvPr id="40963" name="Rectangle 5">
            <a:extLst>
              <a:ext uri="{FF2B5EF4-FFF2-40B4-BE49-F238E27FC236}">
                <a16:creationId xmlns:a16="http://schemas.microsoft.com/office/drawing/2014/main" id="{DCF2C2FC-575B-AAEA-499B-A5654253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986" y="1436969"/>
            <a:ext cx="3593863" cy="81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358"/>
              <a:t>After matched filtering by point spread functions*</a:t>
            </a:r>
            <a:endParaRPr lang="en-GB" altLang="en-US" sz="2721"/>
          </a:p>
        </p:txBody>
      </p:sp>
      <p:sp>
        <p:nvSpPr>
          <p:cNvPr id="40964" name="Rectangle 6">
            <a:extLst>
              <a:ext uri="{FF2B5EF4-FFF2-40B4-BE49-F238E27FC236}">
                <a16:creationId xmlns:a16="http://schemas.microsoft.com/office/drawing/2014/main" id="{AF539A73-D082-C82C-726A-F56182F02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626" y="5874584"/>
            <a:ext cx="3930787" cy="9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14"/>
              <a:t>* PSF = instrumental resolution = response of detector to an unresolved (delta-function) object</a:t>
            </a:r>
          </a:p>
        </p:txBody>
      </p:sp>
      <p:pic>
        <p:nvPicPr>
          <p:cNvPr id="40965" name="Picture 7" descr="fig2.jpg                                                       0009147AMacintosh HD                   BCFB972B:">
            <a:extLst>
              <a:ext uri="{FF2B5EF4-FFF2-40B4-BE49-F238E27FC236}">
                <a16:creationId xmlns:a16="http://schemas.microsoft.com/office/drawing/2014/main" id="{0F059694-ABD6-A741-ED55-472B6BB59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2" t="20782" r="34911" b="31085"/>
          <a:stretch>
            <a:fillRect/>
          </a:stretch>
        </p:blipFill>
        <p:spPr bwMode="auto">
          <a:xfrm>
            <a:off x="6604986" y="2349834"/>
            <a:ext cx="3801201" cy="334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29485077-46FE-735D-65F2-72A9DDB25B60}"/>
              </a:ext>
            </a:extLst>
          </p:cNvPr>
          <p:cNvGrpSpPr>
            <a:grpSpLocks/>
          </p:cNvGrpSpPr>
          <p:nvPr/>
        </p:nvGrpSpPr>
        <p:grpSpPr bwMode="auto">
          <a:xfrm>
            <a:off x="6743212" y="3386525"/>
            <a:ext cx="2902735" cy="1174917"/>
            <a:chOff x="3168" y="2352"/>
            <a:chExt cx="2016" cy="816"/>
          </a:xfrm>
        </p:grpSpPr>
        <p:sp>
          <p:nvSpPr>
            <p:cNvPr id="40968" name="AutoShape 8">
              <a:extLst>
                <a:ext uri="{FF2B5EF4-FFF2-40B4-BE49-F238E27FC236}">
                  <a16:creationId xmlns:a16="http://schemas.microsoft.com/office/drawing/2014/main" id="{DE899DAF-7DB4-2225-78FC-DE81563F4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352"/>
              <a:ext cx="2016" cy="816"/>
            </a:xfrm>
            <a:prstGeom prst="rightArrow">
              <a:avLst>
                <a:gd name="adj1" fmla="val 50000"/>
                <a:gd name="adj2" fmla="val 61765"/>
              </a:avLst>
            </a:prstGeom>
            <a:solidFill>
              <a:schemeClr val="bg1">
                <a:alpha val="0"/>
              </a:schemeClr>
            </a:solidFill>
            <a:ln w="76200">
              <a:solidFill>
                <a:srgbClr val="E3284A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721">
                <a:solidFill>
                  <a:srgbClr val="E3284A"/>
                </a:solidFill>
              </a:endParaRPr>
            </a:p>
          </p:txBody>
        </p:sp>
        <p:sp>
          <p:nvSpPr>
            <p:cNvPr id="260105" name="Rectangle 9">
              <a:extLst>
                <a:ext uri="{FF2B5EF4-FFF2-40B4-BE49-F238E27FC236}">
                  <a16:creationId xmlns:a16="http://schemas.microsoft.com/office/drawing/2014/main" id="{D24AFC3F-D52A-D248-B68F-B50A97B33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" y="2611"/>
              <a:ext cx="1816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GB" sz="1995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6.6</a:t>
              </a:r>
              <a:r>
                <a:rPr lang="en-GB" sz="1995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  <a:sym typeface="Symbol" charset="0"/>
                </a:rPr>
                <a:t> source (honest!)</a:t>
              </a:r>
              <a:endParaRPr lang="en-GB" sz="1995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0967" name="Rectangle 14">
            <a:extLst>
              <a:ext uri="{FF2B5EF4-FFF2-40B4-BE49-F238E27FC236}">
                <a16:creationId xmlns:a16="http://schemas.microsoft.com/office/drawing/2014/main" id="{DFDB2CF7-85FC-08B7-99A6-5E354B63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746" y="6289260"/>
            <a:ext cx="4729903" cy="53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from data analysed in Mortier et al. 2005 MNRAS 363, 563; combines images with several PSFs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8BBD9691-AFD7-DA4A-F467-C0028B58C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</a:t>
            </a:r>
          </a:p>
        </p:txBody>
      </p:sp>
      <p:sp>
        <p:nvSpPr>
          <p:cNvPr id="41987" name="Rectangle 5">
            <a:extLst>
              <a:ext uri="{FF2B5EF4-FFF2-40B4-BE49-F238E27FC236}">
                <a16:creationId xmlns:a16="http://schemas.microsoft.com/office/drawing/2014/main" id="{A7E1440E-35FC-F82B-35A1-3B0E70DA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986" y="1436969"/>
            <a:ext cx="3593863" cy="81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358"/>
              <a:t>Signal-to-noise of matched filtered image*</a:t>
            </a:r>
            <a:endParaRPr lang="en-GB" altLang="en-US" sz="2721"/>
          </a:p>
        </p:txBody>
      </p:sp>
      <p:sp>
        <p:nvSpPr>
          <p:cNvPr id="41988" name="Rectangle 7">
            <a:extLst>
              <a:ext uri="{FF2B5EF4-FFF2-40B4-BE49-F238E27FC236}">
                <a16:creationId xmlns:a16="http://schemas.microsoft.com/office/drawing/2014/main" id="{6683B21C-3062-BB7F-BDA7-281133033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536" y="5514622"/>
            <a:ext cx="4492328" cy="120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14"/>
              <a:t>* Noise on filtered image can be calculated by propagating errors on </a:t>
            </a:r>
            <a:r>
              <a:rPr lang="en-GB" altLang="en-US" sz="1814" i="1">
                <a:latin typeface="Times New Roman" panose="02020603050405020304" pitchFamily="18" charset="0"/>
                <a:sym typeface="Symbol" pitchFamily="2" charset="2"/>
              </a:rPr>
              <a:t>D</a:t>
            </a:r>
            <a:r>
              <a:rPr lang="en-GB" altLang="en-US" sz="1814">
                <a:sym typeface="Symbol" pitchFamily="2" charset="2"/>
              </a:rPr>
              <a:t></a:t>
            </a:r>
            <a:r>
              <a:rPr lang="en-GB" altLang="en-US" sz="1814" i="1">
                <a:latin typeface="Times New Roman" panose="02020603050405020304" pitchFamily="18" charset="0"/>
                <a:sym typeface="Symbol" pitchFamily="2" charset="2"/>
              </a:rPr>
              <a:t>P, </a:t>
            </a:r>
            <a:r>
              <a:rPr lang="en-GB" altLang="en-US" sz="1814" i="1">
                <a:sym typeface="Symbol" pitchFamily="2" charset="2"/>
              </a:rPr>
              <a:t> e.g.</a:t>
            </a:r>
            <a:r>
              <a:rPr lang="en-GB" altLang="en-US" sz="1814">
                <a:sym typeface="Symbol" pitchFamily="2" charset="2"/>
              </a:rPr>
              <a:t> Serjeant et al. 2004 MNRAS 344, 887; Mortier et al. 2005 MNRAS 363, 563</a:t>
            </a:r>
            <a:endParaRPr lang="en-GB" altLang="en-US" sz="1814" i="1">
              <a:latin typeface="Times New Roman" panose="02020603050405020304" pitchFamily="18" charset="0"/>
              <a:sym typeface="Symbol" pitchFamily="2" charset="2"/>
            </a:endParaRPr>
          </a:p>
        </p:txBody>
      </p:sp>
      <p:pic>
        <p:nvPicPr>
          <p:cNvPr id="41989" name="Picture 8" descr="fig3.jpg                                                       0009147AMacintosh HD                   BCFB972B:">
            <a:extLst>
              <a:ext uri="{FF2B5EF4-FFF2-40B4-BE49-F238E27FC236}">
                <a16:creationId xmlns:a16="http://schemas.microsoft.com/office/drawing/2014/main" id="{3BB65F14-0C29-5ABA-751D-7D1DC2807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17462" r="16321" b="7849"/>
          <a:stretch>
            <a:fillRect/>
          </a:stretch>
        </p:blipFill>
        <p:spPr bwMode="auto">
          <a:xfrm>
            <a:off x="6466761" y="2488059"/>
            <a:ext cx="4146765" cy="311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9" name="Picture 9" descr="fig4.jpg                                                       0009147AMacintosh HD                   BCFB972B:">
            <a:extLst>
              <a:ext uri="{FF2B5EF4-FFF2-40B4-BE49-F238E27FC236}">
                <a16:creationId xmlns:a16="http://schemas.microsoft.com/office/drawing/2014/main" id="{D454E739-9575-A3D6-203A-DC09F44C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17462" r="18976" b="7849"/>
          <a:stretch>
            <a:fillRect/>
          </a:stretch>
        </p:blipFill>
        <p:spPr bwMode="auto">
          <a:xfrm>
            <a:off x="6328535" y="2488059"/>
            <a:ext cx="4146765" cy="311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Rectangle 10">
            <a:extLst>
              <a:ext uri="{FF2B5EF4-FFF2-40B4-BE49-F238E27FC236}">
                <a16:creationId xmlns:a16="http://schemas.microsoft.com/office/drawing/2014/main" id="{0D9E3454-FBC8-88EC-514C-6527FE98C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746" y="6289260"/>
            <a:ext cx="4729903" cy="53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from data analysed in Mortier et al. 2005 MNRAS 363, 563; combines images with several PSFs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2ECB-C5F2-3C3D-EE40-7600304F7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64BA4-D892-ED4A-1152-C1B99AF2843E}"/>
              </a:ext>
            </a:extLst>
          </p:cNvPr>
          <p:cNvSpPr txBox="1">
            <a:spLocks noChangeArrowheads="1"/>
          </p:cNvSpPr>
          <p:nvPr/>
        </p:nvSpPr>
        <p:spPr>
          <a:xfrm>
            <a:off x="508000" y="1451368"/>
            <a:ext cx="5613197" cy="4727024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>
                <a:ea typeface="ＭＳ Ｐゴシック" panose="020B0600070205080204" pitchFamily="34" charset="-128"/>
              </a:rPr>
              <a:t>2-D example: SHADES 850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m image of the Subaru-XMM Deep Field </a:t>
            </a:r>
          </a:p>
          <a:p>
            <a:r>
              <a:rPr lang="en-GB" altLang="en-US">
                <a:ea typeface="ＭＳ Ｐゴシック" panose="020B0600070205080204" pitchFamily="34" charset="-128"/>
              </a:rPr>
              <a:t>Image greyscales from -2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GB" altLang="en-US">
                <a:ea typeface="ＭＳ Ｐゴシック" panose="020B0600070205080204" pitchFamily="34" charset="-128"/>
              </a:rPr>
              <a:t> to 6.6</a:t>
            </a:r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</a:t>
            </a:r>
          </a:p>
          <a:p>
            <a:r>
              <a:rPr lang="en-GB" altLang="en-US">
                <a:ea typeface="ＭＳ Ｐゴシック" panose="020B0600070205080204" pitchFamily="34" charset="-128"/>
                <a:sym typeface="Symbol" pitchFamily="2" charset="2"/>
              </a:rPr>
              <a:t>Signal-to-noise histogram shows</a:t>
            </a:r>
          </a:p>
          <a:p>
            <a:pPr lvl="1"/>
            <a:r>
              <a:rPr lang="en-GB" altLang="en-US" sz="2177">
                <a:ea typeface="ＭＳ Ｐゴシック" panose="020B0600070205080204" pitchFamily="34" charset="-128"/>
              </a:rPr>
              <a:t>the noise is realistic (histogram is roughly a Gaussian with zero mean and unit variance)</a:t>
            </a:r>
          </a:p>
          <a:p>
            <a:pPr lvl="1"/>
            <a:r>
              <a:rPr lang="en-GB" altLang="en-US" sz="2177">
                <a:ea typeface="ＭＳ Ｐゴシック" panose="020B0600070205080204" pitchFamily="34" charset="-128"/>
              </a:rPr>
              <a:t>an excess at positive fluxes, due to the objects in the field</a:t>
            </a:r>
            <a:endParaRPr lang="en-GB" altLang="en-US" sz="2177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5092C7-E645-C930-4886-0550FBC62F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C52C14C-C4C5-C41C-DA5A-0AEE81AF9F8D}"/>
              </a:ext>
            </a:extLst>
          </p:cNvPr>
          <p:cNvSpPr txBox="1">
            <a:spLocks noChangeArrowheads="1"/>
          </p:cNvSpPr>
          <p:nvPr/>
        </p:nvSpPr>
        <p:spPr>
          <a:xfrm>
            <a:off x="721602" y="1163082"/>
            <a:ext cx="11056483" cy="5164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n-US" sz="2400" dirty="0">
                <a:ea typeface="ＭＳ Ｐゴシック" panose="020B0600070205080204" pitchFamily="34" charset="-128"/>
              </a:rPr>
              <a:t>The aim is to equip you with some handy statistical tools</a:t>
            </a:r>
          </a:p>
          <a:p>
            <a:pPr>
              <a:buFontTx/>
              <a:buNone/>
            </a:pPr>
            <a:r>
              <a:rPr lang="en-GB" altLang="en-US" sz="2400" dirty="0">
                <a:ea typeface="ＭＳ Ｐゴシック" panose="020B0600070205080204" pitchFamily="34" charset="-128"/>
              </a:rPr>
              <a:t>that you may not have met in your undergraduate studies.</a:t>
            </a:r>
          </a:p>
          <a:p>
            <a:pPr>
              <a:buFontTx/>
              <a:buNone/>
            </a:pPr>
            <a:r>
              <a:rPr lang="en-GB" altLang="en-US" sz="2400" dirty="0">
                <a:ea typeface="ＭＳ Ｐゴシック" panose="020B0600070205080204" pitchFamily="34" charset="-128"/>
              </a:rPr>
              <a:t>Some of this is stuff I wish I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 dirty="0">
                <a:ea typeface="ＭＳ Ｐゴシック" panose="020B0600070205080204" pitchFamily="34" charset="-128"/>
              </a:rPr>
              <a:t>d known as a PhD student. </a:t>
            </a:r>
          </a:p>
          <a:p>
            <a:endParaRPr lang="en-GB" altLang="en-US" sz="2400" dirty="0">
              <a:ea typeface="ＭＳ Ｐゴシック" panose="020B0600070205080204" pitchFamily="34" charset="-128"/>
            </a:endParaRP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Introduction and some basic stuff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Kolmogorov-Smirnov tests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Matched filters - finding blobs in images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Multi-resolution techniques, e.g. wavelets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Sampling theory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Deconvolution techniques </a:t>
            </a:r>
          </a:p>
        </p:txBody>
      </p:sp>
    </p:spTree>
    <p:extLst>
      <p:ext uri="{BB962C8B-B14F-4D97-AF65-F5344CB8AC3E}">
        <p14:creationId xmlns:p14="http://schemas.microsoft.com/office/powerpoint/2010/main" val="3415907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2ECB1E75-0A26-B6F7-CEBF-65C6E76C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259173"/>
            <a:ext cx="8004119" cy="139953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 on clumpy backgrounds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278DF723-9B6E-0217-1D7A-F5D4238F8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057" y="5323122"/>
            <a:ext cx="10682514" cy="1311702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See e.g. Vio et al. 2002 A&amp;A 391, 789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NB minimum-variance does not necessarily mean highest-reliability or highest-completeness </a:t>
            </a:r>
          </a:p>
        </p:txBody>
      </p:sp>
      <p:graphicFrame>
        <p:nvGraphicFramePr>
          <p:cNvPr id="43011" name="Object 2">
            <a:extLst>
              <a:ext uri="{FF2B5EF4-FFF2-40B4-BE49-F238E27FC236}">
                <a16:creationId xmlns:a16="http://schemas.microsoft.com/office/drawing/2014/main" id="{C0CB6337-48B3-F1DB-5861-392278A62C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6167" y="1935158"/>
          <a:ext cx="4001339" cy="2208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100" imgH="1143000" progId="Equation.3">
                  <p:embed/>
                </p:oleObj>
              </mc:Choice>
              <mc:Fallback>
                <p:oleObj name="Equation" r:id="rId2" imgW="2070100" imgH="1143000" progId="Equation.3">
                  <p:embed/>
                  <p:pic>
                    <p:nvPicPr>
                      <p:cNvPr id="43011" name="Object 2">
                        <a:extLst>
                          <a:ext uri="{FF2B5EF4-FFF2-40B4-BE49-F238E27FC236}">
                            <a16:creationId xmlns:a16="http://schemas.microsoft.com/office/drawing/2014/main" id="{C0CB6337-48B3-F1DB-5861-392278A62C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167" y="1935158"/>
                        <a:ext cx="4001339" cy="22087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7" descr="&#10;img114.gif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7DCC2D02-9C92-36B5-F619-6673088BE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/>
          <a:stretch>
            <a:fillRect/>
          </a:stretch>
        </p:blipFill>
        <p:spPr bwMode="auto">
          <a:xfrm>
            <a:off x="5430070" y="2073383"/>
            <a:ext cx="5321681" cy="23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8">
            <a:extLst>
              <a:ext uri="{FF2B5EF4-FFF2-40B4-BE49-F238E27FC236}">
                <a16:creationId xmlns:a16="http://schemas.microsoft.com/office/drawing/2014/main" id="{D1CBE2B3-1507-805A-7E15-83FBD46BC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138" y="4699667"/>
            <a:ext cx="6842162" cy="6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1814">
                <a:solidFill>
                  <a:srgbClr val="E3284A"/>
                </a:solidFill>
              </a:rPr>
              <a:t>Note negative side-lobes give a local sky subtraction; similar to (or in some cases identical to) Mexican Hat Wavelet - see later. </a:t>
            </a:r>
            <a:endParaRPr lang="en-GB" altLang="en-US" sz="2721">
              <a:solidFill>
                <a:srgbClr val="E3284A"/>
              </a:solidFill>
            </a:endParaRPr>
          </a:p>
        </p:txBody>
      </p:sp>
      <p:sp>
        <p:nvSpPr>
          <p:cNvPr id="43014" name="Line 9">
            <a:extLst>
              <a:ext uri="{FF2B5EF4-FFF2-40B4-BE49-F238E27FC236}">
                <a16:creationId xmlns:a16="http://schemas.microsoft.com/office/drawing/2014/main" id="{614DB7C0-03ED-BFA8-CC5F-7CECBEC02A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1604" y="3801201"/>
            <a:ext cx="2004270" cy="967578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sp>
        <p:nvSpPr>
          <p:cNvPr id="43015" name="Line 10">
            <a:extLst>
              <a:ext uri="{FF2B5EF4-FFF2-40B4-BE49-F238E27FC236}">
                <a16:creationId xmlns:a16="http://schemas.microsoft.com/office/drawing/2014/main" id="{9C3089AF-A9B7-387C-9708-C19185A85E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8055" y="3939427"/>
            <a:ext cx="2280721" cy="829353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sp>
        <p:nvSpPr>
          <p:cNvPr id="43016" name="Text Box 11">
            <a:extLst>
              <a:ext uri="{FF2B5EF4-FFF2-40B4-BE49-F238E27FC236}">
                <a16:creationId xmlns:a16="http://schemas.microsoft.com/office/drawing/2014/main" id="{3F945910-7FCE-0AE1-858F-77D485D52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0310" y="1589593"/>
            <a:ext cx="1520480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1814"/>
              <a:t>Real space</a:t>
            </a:r>
            <a:endParaRPr lang="en-GB" altLang="en-US" sz="2721">
              <a:solidFill>
                <a:srgbClr val="E3284A"/>
              </a:solidFill>
            </a:endParaRPr>
          </a:p>
        </p:txBody>
      </p:sp>
      <p:sp>
        <p:nvSpPr>
          <p:cNvPr id="43017" name="Text Box 12">
            <a:extLst>
              <a:ext uri="{FF2B5EF4-FFF2-40B4-BE49-F238E27FC236}">
                <a16:creationId xmlns:a16="http://schemas.microsoft.com/office/drawing/2014/main" id="{C41BC8CA-87FD-5B63-C4E3-259C53E00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5707" y="1589593"/>
            <a:ext cx="1589593" cy="6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GB" altLang="en-US" sz="1814"/>
              <a:t>Fourier space</a:t>
            </a:r>
            <a:endParaRPr lang="en-GB" altLang="en-US" sz="2721">
              <a:solidFill>
                <a:srgbClr val="E3284A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EAB119E9-E4AC-B697-423B-B771FDBF4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259173"/>
            <a:ext cx="8004119" cy="139953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Matched filters on clumpy backgrounds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E0E4362-CF60-BD40-9754-ACEBD21E6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59756" y="6427486"/>
            <a:ext cx="2280721" cy="26493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1270">
                <a:ea typeface="ＭＳ Ｐゴシック" panose="020B0600070205080204" pitchFamily="34" charset="-128"/>
              </a:rPr>
              <a:t>Figs. by Ho Seong Hwang </a:t>
            </a:r>
            <a:endParaRPr lang="en-GB" altLang="en-US" sz="1814">
              <a:ea typeface="ＭＳ Ｐゴシック" panose="020B0600070205080204" pitchFamily="34" charset="-128"/>
            </a:endParaRPr>
          </a:p>
        </p:txBody>
      </p:sp>
      <p:pic>
        <p:nvPicPr>
          <p:cNvPr id="44035" name="Picture 5" descr="iras_raw.jpg                                                   000349A5Macintosh HD                   BCFB972B:">
            <a:extLst>
              <a:ext uri="{FF2B5EF4-FFF2-40B4-BE49-F238E27FC236}">
                <a16:creationId xmlns:a16="http://schemas.microsoft.com/office/drawing/2014/main" id="{2DA18C91-0D4F-C4F6-806C-93E2DC575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77" y="1866044"/>
            <a:ext cx="4650712" cy="448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8" name="Picture 6" descr="iras_filtered.jpg                                              000349A5Macintosh HD                   BCFB972B:">
            <a:extLst>
              <a:ext uri="{FF2B5EF4-FFF2-40B4-BE49-F238E27FC236}">
                <a16:creationId xmlns:a16="http://schemas.microsoft.com/office/drawing/2014/main" id="{0F31F1EB-1E0D-211D-55C2-3B3A205F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77" y="1866044"/>
            <a:ext cx="4650712" cy="448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7">
            <a:extLst>
              <a:ext uri="{FF2B5EF4-FFF2-40B4-BE49-F238E27FC236}">
                <a16:creationId xmlns:a16="http://schemas.microsoft.com/office/drawing/2014/main" id="{6C3DAE74-D1C5-CA3B-8E90-0AA147EB7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055" y="1544959"/>
            <a:ext cx="2695397" cy="32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50" tIns="36024" rIns="72050" bIns="36024">
            <a:spAutoFit/>
          </a:bodyPr>
          <a:lstStyle>
            <a:lvl1pPr marL="298450" indent="-29845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969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1633"/>
              <a:t>IRAS 60</a:t>
            </a:r>
            <a:r>
              <a:rPr lang="en-GB" altLang="en-US" sz="1633">
                <a:sym typeface="Symbol" pitchFamily="2" charset="2"/>
              </a:rPr>
              <a:t>m sample data</a:t>
            </a:r>
            <a:endParaRPr lang="en-GB" altLang="en-US" sz="254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8" descr="&#9;grab.jpe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2004FEFF-A25A-7F5C-A143-471AFFAA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18169" r="58264" b="58241"/>
          <a:stretch>
            <a:fillRect/>
          </a:stretch>
        </p:blipFill>
        <p:spPr bwMode="auto">
          <a:xfrm>
            <a:off x="5913859" y="2020109"/>
            <a:ext cx="4561441" cy="295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Rectangle 2">
            <a:extLst>
              <a:ext uri="{FF2B5EF4-FFF2-40B4-BE49-F238E27FC236}">
                <a16:creationId xmlns:a16="http://schemas.microsoft.com/office/drawing/2014/main" id="{ED66949D-18D3-59D2-8D23-6EF883E557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276452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techniques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6458385-DDF9-1D37-E31B-966DE4FFD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9314" y="1036691"/>
            <a:ext cx="5594545" cy="5805471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Convolve time stream with progressively bigger kernel 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Stack these 1-D convolved signals to make a 2-D image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Look for features in this  2-D plane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Advantage over Fourier analysis: sharp changes are localised in position as well as frequency</a:t>
            </a:r>
          </a:p>
          <a:p>
            <a:pPr eaLnBrk="1" hangingPunct="1"/>
            <a:r>
              <a:rPr lang="en-GB" altLang="en-US" sz="1800" dirty="0" err="1">
                <a:ea typeface="ＭＳ Ｐゴシック" panose="020B0600070205080204" pitchFamily="34" charset="-128"/>
              </a:rPr>
              <a:t>www.amara.com</a:t>
            </a:r>
            <a:r>
              <a:rPr lang="en-GB" altLang="en-US" sz="1800" dirty="0">
                <a:ea typeface="ＭＳ Ｐゴシック" panose="020B0600070205080204" pitchFamily="34" charset="-128"/>
              </a:rPr>
              <a:t>/current/</a:t>
            </a:r>
            <a:r>
              <a:rPr lang="en-GB" altLang="en-US" sz="1800" dirty="0" err="1">
                <a:ea typeface="ＭＳ Ｐゴシック" panose="020B0600070205080204" pitchFamily="34" charset="-128"/>
              </a:rPr>
              <a:t>wavelet.html</a:t>
            </a:r>
            <a:r>
              <a:rPr lang="en-GB" altLang="en-US" sz="1800" dirty="0">
                <a:ea typeface="ＭＳ Ｐゴシック" panose="020B0600070205080204" pitchFamily="34" charset="-128"/>
              </a:rPr>
              <a:t> </a:t>
            </a:r>
          </a:p>
        </p:txBody>
      </p:sp>
      <p:pic>
        <p:nvPicPr>
          <p:cNvPr id="225284" name="Picture 4" descr="&#9;grab.jpe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9D9F4DF1-C299-267E-3B5C-7F334B84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7" t="18169" r="19510" b="58722"/>
          <a:stretch>
            <a:fillRect/>
          </a:stretch>
        </p:blipFill>
        <p:spPr bwMode="auto">
          <a:xfrm>
            <a:off x="5913859" y="1930838"/>
            <a:ext cx="4630554" cy="311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5">
            <a:extLst>
              <a:ext uri="{FF2B5EF4-FFF2-40B4-BE49-F238E27FC236}">
                <a16:creationId xmlns:a16="http://schemas.microsoft.com/office/drawing/2014/main" id="{658B33F6-FB93-74C0-0F95-371691942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747" y="6398689"/>
            <a:ext cx="4521687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Figures from P. Addison, Physics World, March 2004</a:t>
            </a:r>
          </a:p>
        </p:txBody>
      </p:sp>
      <p:pic>
        <p:nvPicPr>
          <p:cNvPr id="225286" name="Picture 6" descr="&#9;grab.jpe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B9C7C440-E272-9040-EE0D-C367C816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42271" r="52882" b="16188"/>
          <a:stretch>
            <a:fillRect/>
          </a:stretch>
        </p:blipFill>
        <p:spPr bwMode="auto">
          <a:xfrm>
            <a:off x="5913859" y="1435530"/>
            <a:ext cx="4768779" cy="459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7" name="Picture 7" descr="&#9;grab2.jp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774CCFBA-754E-2735-F183-05F0F1E6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16083" r="9892" b="27797"/>
          <a:stretch>
            <a:fillRect/>
          </a:stretch>
        </p:blipFill>
        <p:spPr bwMode="auto">
          <a:xfrm>
            <a:off x="5844746" y="1382255"/>
            <a:ext cx="4837892" cy="483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4C618437-E59C-8042-6F77-F628224EE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83790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techniques</a:t>
            </a:r>
          </a:p>
        </p:txBody>
      </p:sp>
      <p:sp>
        <p:nvSpPr>
          <p:cNvPr id="46082" name="Text Box 5">
            <a:extLst>
              <a:ext uri="{FF2B5EF4-FFF2-40B4-BE49-F238E27FC236}">
                <a16:creationId xmlns:a16="http://schemas.microsoft.com/office/drawing/2014/main" id="{5970A744-12C8-A88C-C500-0537D6CFA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747" y="6398689"/>
            <a:ext cx="4521687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Figures from P. Addison, Physics World, March 2004</a:t>
            </a:r>
          </a:p>
        </p:txBody>
      </p:sp>
      <p:pic>
        <p:nvPicPr>
          <p:cNvPr id="46083" name="Picture 9" descr="&#9;grab3.jp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D1301407-200B-6885-742C-CD9677ED7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4937" r="42496" b="40822"/>
          <a:stretch>
            <a:fillRect/>
          </a:stretch>
        </p:blipFill>
        <p:spPr bwMode="auto">
          <a:xfrm>
            <a:off x="1767094" y="1451368"/>
            <a:ext cx="4768779" cy="449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10" descr="&#9;grab3.jpg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C956600E-3954-F607-D507-3009EB03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59254" r="42496" b="16345"/>
          <a:stretch>
            <a:fillRect/>
          </a:stretch>
        </p:blipFill>
        <p:spPr bwMode="auto">
          <a:xfrm>
            <a:off x="6674099" y="2211608"/>
            <a:ext cx="4008539" cy="208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8" descr="&#9;img14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9E99D986-920E-5ABA-E7F0-58A7B7E0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59" y="2280721"/>
            <a:ext cx="4351223" cy="378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9">
            <a:extLst>
              <a:ext uri="{FF2B5EF4-FFF2-40B4-BE49-F238E27FC236}">
                <a16:creationId xmlns:a16="http://schemas.microsoft.com/office/drawing/2014/main" id="{E8453589-B8F2-A781-030A-1DFEA3657F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8687" y="1451368"/>
            <a:ext cx="5638782" cy="5262648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Starck et al. 1999 A&amp;AS 138, 365 used a boxcar </a:t>
            </a:r>
            <a:r>
              <a:rPr lang="en-GB" altLang="en-US" i="1" dirty="0">
                <a:ea typeface="ＭＳ Ｐゴシック" panose="020B0600070205080204" pitchFamily="34" charset="-128"/>
              </a:rPr>
              <a:t>median</a:t>
            </a:r>
            <a:r>
              <a:rPr lang="en-GB" altLang="en-US" dirty="0">
                <a:ea typeface="ＭＳ Ｐゴシック" panose="020B0600070205080204" pitchFamily="34" charset="-128"/>
              </a:rPr>
              <a:t> filter rather than a convolution kernel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They also use </a:t>
            </a:r>
            <a:r>
              <a:rPr lang="en-GB" altLang="en-US" i="1" dirty="0">
                <a:ea typeface="ＭＳ Ｐゴシック" panose="020B0600070205080204" pitchFamily="34" charset="-128"/>
              </a:rPr>
              <a:t>differences</a:t>
            </a:r>
            <a:r>
              <a:rPr lang="en-GB" altLang="en-US" dirty="0">
                <a:ea typeface="ＭＳ Ｐゴシック" panose="020B0600070205080204" pitchFamily="34" charset="-128"/>
              </a:rPr>
              <a:t> from scale to scale, rather than the measurements themselves at each scale (a very effective touch) 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Multi-resolution decomposition of images </a:t>
            </a:r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</a:t>
            </a:r>
            <a:r>
              <a:rPr lang="en-GB" altLang="en-US" dirty="0">
                <a:ea typeface="ＭＳ Ｐゴシック" panose="020B0600070205080204" pitchFamily="34" charset="-128"/>
              </a:rPr>
              <a:t> 3-D data cube in which features are identified</a:t>
            </a:r>
          </a:p>
        </p:txBody>
      </p:sp>
      <p:sp>
        <p:nvSpPr>
          <p:cNvPr id="47107" name="Rectangle 11">
            <a:extLst>
              <a:ext uri="{FF2B5EF4-FFF2-40B4-BE49-F238E27FC236}">
                <a16:creationId xmlns:a16="http://schemas.microsoft.com/office/drawing/2014/main" id="{760FFB70-0E3E-C8B6-DA6E-F3A1D120A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085" y="6358373"/>
            <a:ext cx="3736279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Fig. from Starck et al. 1999 A&amp;AS 138, 365</a:t>
            </a:r>
          </a:p>
        </p:txBody>
      </p:sp>
      <p:sp>
        <p:nvSpPr>
          <p:cNvPr id="47108" name="Rectangle 13">
            <a:extLst>
              <a:ext uri="{FF2B5EF4-FFF2-40B4-BE49-F238E27FC236}">
                <a16:creationId xmlns:a16="http://schemas.microsoft.com/office/drawing/2014/main" id="{E07E44A1-EED1-279A-6FF0-38D27EA58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83790"/>
            <a:ext cx="8535424" cy="735763"/>
          </a:xfrm>
          <a:noFill/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Multi-resolution techniques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C355A520-F133-4A09-9E96-056B2472E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83790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Multi-resolution techniques</a:t>
            </a:r>
          </a:p>
        </p:txBody>
      </p:sp>
      <p:pic>
        <p:nvPicPr>
          <p:cNvPr id="48130" name="Picture 3" descr="&#9;img18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6D1D5DDE-E5DF-5532-DC42-041C5DC50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53"/>
          <a:stretch>
            <a:fillRect/>
          </a:stretch>
        </p:blipFill>
        <p:spPr bwMode="auto">
          <a:xfrm>
            <a:off x="5802991" y="1244030"/>
            <a:ext cx="3912069" cy="138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4" descr="&#9;img20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7AA549FB-D666-A138-379B-DB38EB2A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82" y="2557172"/>
            <a:ext cx="4977557" cy="345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6" descr="&#9;img18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BAAD31F4-6053-5BE1-5F8F-03FF961F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9"/>
          <a:stretch>
            <a:fillRect/>
          </a:stretch>
        </p:blipFill>
        <p:spPr bwMode="auto">
          <a:xfrm>
            <a:off x="1490643" y="5321682"/>
            <a:ext cx="3912070" cy="128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7">
            <a:extLst>
              <a:ext uri="{FF2B5EF4-FFF2-40B4-BE49-F238E27FC236}">
                <a16:creationId xmlns:a16="http://schemas.microsoft.com/office/drawing/2014/main" id="{13488B98-F21C-BE3B-BE31-A8C224AA4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320" y="1382255"/>
            <a:ext cx="3455637" cy="92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721"/>
              <a:t>This data stream from one pixel...</a:t>
            </a:r>
          </a:p>
        </p:txBody>
      </p:sp>
      <p:sp>
        <p:nvSpPr>
          <p:cNvPr id="48134" name="Rectangle 9">
            <a:extLst>
              <a:ext uri="{FF2B5EF4-FFF2-40B4-BE49-F238E27FC236}">
                <a16:creationId xmlns:a16="http://schemas.microsoft.com/office/drawing/2014/main" id="{2AA94DC4-EC2B-8CDF-6925-610548EA7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3722" y="2418946"/>
            <a:ext cx="3615460" cy="92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721"/>
              <a:t>...is decomposed into its components...</a:t>
            </a:r>
            <a:endParaRPr lang="en-GB" altLang="en-US" sz="2721">
              <a:solidFill>
                <a:srgbClr val="E3284A"/>
              </a:solidFill>
            </a:endParaRPr>
          </a:p>
        </p:txBody>
      </p:sp>
      <p:sp>
        <p:nvSpPr>
          <p:cNvPr id="48135" name="Rectangle 10">
            <a:extLst>
              <a:ext uri="{FF2B5EF4-FFF2-40B4-BE49-F238E27FC236}">
                <a16:creationId xmlns:a16="http://schemas.microsoft.com/office/drawing/2014/main" id="{75A9F0F4-0208-0C5C-54F0-DCE784F7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809" y="3441239"/>
            <a:ext cx="3677374" cy="17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721"/>
              <a:t>...unwanted signals are removed (detector glitches) leaving this cleaned signal:</a:t>
            </a:r>
            <a:endParaRPr lang="en-GB" altLang="en-US" sz="2721">
              <a:solidFill>
                <a:srgbClr val="E3284A"/>
              </a:solidFill>
            </a:endParaRPr>
          </a:p>
        </p:txBody>
      </p:sp>
      <p:sp>
        <p:nvSpPr>
          <p:cNvPr id="48136" name="Line 11">
            <a:extLst>
              <a:ext uri="{FF2B5EF4-FFF2-40B4-BE49-F238E27FC236}">
                <a16:creationId xmlns:a16="http://schemas.microsoft.com/office/drawing/2014/main" id="{EF1FBBFE-69C1-B2C8-698B-0E8A60F32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6834" y="1658706"/>
            <a:ext cx="760240" cy="0"/>
          </a:xfrm>
          <a:prstGeom prst="line">
            <a:avLst/>
          </a:prstGeom>
          <a:noFill/>
          <a:ln w="76200">
            <a:solidFill>
              <a:srgbClr val="E3284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sp>
        <p:nvSpPr>
          <p:cNvPr id="48137" name="Line 12">
            <a:extLst>
              <a:ext uri="{FF2B5EF4-FFF2-40B4-BE49-F238E27FC236}">
                <a16:creationId xmlns:a16="http://schemas.microsoft.com/office/drawing/2014/main" id="{DCBEC713-9899-5293-CA48-19AD2D4FC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37075" y="1658706"/>
            <a:ext cx="0" cy="967578"/>
          </a:xfrm>
          <a:prstGeom prst="line">
            <a:avLst/>
          </a:prstGeom>
          <a:noFill/>
          <a:ln w="762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sp>
        <p:nvSpPr>
          <p:cNvPr id="48138" name="Line 13">
            <a:extLst>
              <a:ext uri="{FF2B5EF4-FFF2-40B4-BE49-F238E27FC236}">
                <a16:creationId xmlns:a16="http://schemas.microsoft.com/office/drawing/2014/main" id="{FABE7040-1077-B815-5769-1039E0F8D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60624" y="5874583"/>
            <a:ext cx="0" cy="345564"/>
          </a:xfrm>
          <a:prstGeom prst="line">
            <a:avLst/>
          </a:prstGeom>
          <a:noFill/>
          <a:ln w="76200">
            <a:solidFill>
              <a:srgbClr val="E3284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sp>
        <p:nvSpPr>
          <p:cNvPr id="48139" name="Line 14">
            <a:extLst>
              <a:ext uri="{FF2B5EF4-FFF2-40B4-BE49-F238E27FC236}">
                <a16:creationId xmlns:a16="http://schemas.microsoft.com/office/drawing/2014/main" id="{C8478D59-84BC-3DA0-5252-760FC3A7BD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91844" y="6220147"/>
            <a:ext cx="4768779" cy="0"/>
          </a:xfrm>
          <a:prstGeom prst="line">
            <a:avLst/>
          </a:prstGeom>
          <a:noFill/>
          <a:ln w="762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sp>
        <p:nvSpPr>
          <p:cNvPr id="48140" name="Rectangle 15">
            <a:extLst>
              <a:ext uri="{FF2B5EF4-FFF2-40B4-BE49-F238E27FC236}">
                <a16:creationId xmlns:a16="http://schemas.microsoft.com/office/drawing/2014/main" id="{8AB93DEA-5C2A-0807-A7E1-9AB7C1562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085" y="6427486"/>
            <a:ext cx="3829253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Figs. from Starck et al. 1999 A&amp;AS 138, 365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B681632D-109D-9A00-A160-8DE943FFE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1BBC1496-D95D-2FE2-2173-18E4632AB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0941" y="2479420"/>
            <a:ext cx="8535424" cy="351179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Amara Graps has an excellent wavelet page www.amara.com/current/wavelet.html with links to:</a:t>
            </a:r>
          </a:p>
          <a:p>
            <a:pPr lvl="1" eaLnBrk="1" hangingPunct="1"/>
            <a:r>
              <a:rPr lang="en-GB" altLang="en-US">
                <a:ea typeface="ＭＳ Ｐゴシック" panose="020B0600070205080204" pitchFamily="34" charset="-128"/>
              </a:rPr>
              <a:t>Mathcad wavelet extension pack</a:t>
            </a:r>
          </a:p>
          <a:p>
            <a:pPr lvl="1" eaLnBrk="1" hangingPunct="1"/>
            <a:r>
              <a:rPr lang="en-GB" altLang="en-US">
                <a:ea typeface="ＭＳ Ｐゴシック" panose="020B0600070205080204" pitchFamily="34" charset="-128"/>
              </a:rPr>
              <a:t>Mathematica wavelet programs </a:t>
            </a:r>
          </a:p>
          <a:p>
            <a:pPr lvl="1" eaLnBrk="1" hangingPunct="1"/>
            <a:r>
              <a:rPr lang="en-GB" altLang="en-US">
                <a:ea typeface="ＭＳ Ｐゴシック" panose="020B0600070205080204" pitchFamily="34" charset="-128"/>
              </a:rPr>
              <a:t>IDL wavelet utilities in IDL Wavelet Toolkit (add-on to IDL) </a:t>
            </a:r>
          </a:p>
          <a:p>
            <a:pPr lvl="1" eaLnBrk="1" hangingPunct="1"/>
            <a:r>
              <a:rPr lang="en-GB" altLang="en-US">
                <a:ea typeface="ＭＳ Ｐゴシック" panose="020B0600070205080204" pitchFamily="34" charset="-128"/>
              </a:rPr>
              <a:t>Python: PyWavelets: https://pywavelets.readthedocs.io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4D6A61B-C30E-ABA4-9585-2BB4FFC9443E}"/>
              </a:ext>
            </a:extLst>
          </p:cNvPr>
          <p:cNvSpPr txBox="1">
            <a:spLocks noChangeArrowheads="1"/>
          </p:cNvSpPr>
          <p:nvPr/>
        </p:nvSpPr>
        <p:spPr>
          <a:xfrm>
            <a:off x="1710941" y="483790"/>
            <a:ext cx="8535424" cy="73576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>
                <a:ea typeface="ＭＳ Ｐゴシック" panose="020B0600070205080204" pitchFamily="34" charset="-128"/>
              </a:rPr>
              <a:t>Multi-resolution techniques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4">
            <a:extLst>
              <a:ext uri="{FF2B5EF4-FFF2-40B4-BE49-F238E27FC236}">
                <a16:creationId xmlns:a16="http://schemas.microsoft.com/office/drawing/2014/main" id="{8FCB50EA-CF1A-322C-98CC-C21124F4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64" y="8640"/>
            <a:ext cx="68954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6AF64-4D71-2940-ADC3-B76D7F6A37D0}"/>
              </a:ext>
            </a:extLst>
          </p:cNvPr>
          <p:cNvSpPr txBox="1"/>
          <p:nvPr/>
        </p:nvSpPr>
        <p:spPr>
          <a:xfrm rot="5400000">
            <a:off x="9222620" y="5417417"/>
            <a:ext cx="2600392" cy="371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14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GB" sz="1814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ece.duke.edu</a:t>
            </a:r>
            <a:endParaRPr lang="en-GB" sz="1814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5">
            <a:extLst>
              <a:ext uri="{FF2B5EF4-FFF2-40B4-BE49-F238E27FC236}">
                <a16:creationId xmlns:a16="http://schemas.microsoft.com/office/drawing/2014/main" id="{3067AE28-F088-5D0D-F909-5672121B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536" y="1382255"/>
            <a:ext cx="3982622" cy="483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Rectangle 2">
            <a:extLst>
              <a:ext uri="{FF2B5EF4-FFF2-40B4-BE49-F238E27FC236}">
                <a16:creationId xmlns:a16="http://schemas.microsoft.com/office/drawing/2014/main" id="{E5EED4DA-2682-80BA-BA24-1388058E02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Sampling theory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9FEFEB2-EC22-49AA-89E6-19CF9775C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743" y="1284346"/>
            <a:ext cx="5943567" cy="5416711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Nyquist-Shannon sampling theory:</a:t>
            </a:r>
          </a:p>
          <a:p>
            <a:pPr lvl="1" eaLnBrk="1" hangingPunct="1"/>
            <a:r>
              <a:rPr lang="en-GB" altLang="en-US" sz="1814" dirty="0">
                <a:ea typeface="ＭＳ Ｐゴシック" panose="020B0600070205080204" pitchFamily="34" charset="-128"/>
              </a:rPr>
              <a:t>Suppose a function </a:t>
            </a:r>
            <a:r>
              <a:rPr lang="en-GB" altLang="en-US" sz="1814" i="1" dirty="0">
                <a:ea typeface="ＭＳ Ｐゴシック" panose="020B0600070205080204" pitchFamily="34" charset="-128"/>
              </a:rPr>
              <a:t>f(x)</a:t>
            </a:r>
            <a:r>
              <a:rPr lang="en-GB" altLang="en-US" sz="1814" dirty="0">
                <a:ea typeface="ＭＳ Ｐゴシック" panose="020B0600070205080204" pitchFamily="34" charset="-128"/>
              </a:rPr>
              <a:t> has a Fourier transform </a:t>
            </a:r>
            <a:r>
              <a:rPr lang="en-GB" altLang="en-US" sz="1814" i="1" dirty="0">
                <a:ea typeface="ＭＳ Ｐゴシック" panose="020B0600070205080204" pitchFamily="34" charset="-128"/>
              </a:rPr>
              <a:t>F(k)</a:t>
            </a:r>
            <a:r>
              <a:rPr lang="en-GB" altLang="en-US" sz="1814" dirty="0">
                <a:ea typeface="ＭＳ Ｐゴシック" panose="020B0600070205080204" pitchFamily="34" charset="-128"/>
              </a:rPr>
              <a:t> that is zero above some scale </a:t>
            </a:r>
            <a:r>
              <a:rPr lang="en-GB" altLang="en-US" sz="1814" i="1" dirty="0">
                <a:ea typeface="ＭＳ Ｐゴシック" panose="020B0600070205080204" pitchFamily="34" charset="-128"/>
              </a:rPr>
              <a:t>k&gt;k</a:t>
            </a:r>
            <a:r>
              <a:rPr lang="en-GB" altLang="en-US" sz="1814" i="1" baseline="-25000" dirty="0">
                <a:ea typeface="ＭＳ Ｐゴシック" panose="020B0600070205080204" pitchFamily="34" charset="-128"/>
              </a:rPr>
              <a:t>0</a:t>
            </a:r>
            <a:endParaRPr lang="en-GB" altLang="en-US" sz="1814" i="1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GB" altLang="en-US" sz="1814" dirty="0">
                <a:ea typeface="ＭＳ Ｐゴシック" panose="020B0600070205080204" pitchFamily="34" charset="-128"/>
              </a:rPr>
              <a:t>Then </a:t>
            </a:r>
            <a:r>
              <a:rPr lang="en-GB" altLang="en-US" sz="1814" i="1" dirty="0">
                <a:ea typeface="ＭＳ Ｐゴシック" panose="020B0600070205080204" pitchFamily="34" charset="-128"/>
              </a:rPr>
              <a:t>f</a:t>
            </a:r>
            <a:r>
              <a:rPr lang="en-GB" altLang="en-US" sz="1814" dirty="0">
                <a:ea typeface="ＭＳ Ｐゴシック" panose="020B0600070205080204" pitchFamily="34" charset="-128"/>
              </a:rPr>
              <a:t> can be </a:t>
            </a:r>
            <a:r>
              <a:rPr lang="en-GB" altLang="en-US" sz="1814" i="1" dirty="0">
                <a:ea typeface="ＭＳ Ｐゴシック" panose="020B0600070205080204" pitchFamily="34" charset="-128"/>
              </a:rPr>
              <a:t>completely</a:t>
            </a:r>
            <a:r>
              <a:rPr lang="en-GB" altLang="en-US" sz="1814" dirty="0">
                <a:ea typeface="ＭＳ Ｐゴシック" panose="020B0600070205080204" pitchFamily="34" charset="-128"/>
              </a:rPr>
              <a:t> specified if it is sampled at regular intervals no wider than (2</a:t>
            </a:r>
            <a:r>
              <a:rPr lang="en-GB" altLang="en-US" sz="1814" i="1" dirty="0">
                <a:ea typeface="ＭＳ Ｐゴシック" panose="020B0600070205080204" pitchFamily="34" charset="-128"/>
              </a:rPr>
              <a:t>k</a:t>
            </a:r>
            <a:r>
              <a:rPr lang="en-GB" altLang="en-US" sz="1814" i="1" baseline="-25000" dirty="0">
                <a:ea typeface="ＭＳ Ｐゴシック" panose="020B0600070205080204" pitchFamily="34" charset="-128"/>
              </a:rPr>
              <a:t>0</a:t>
            </a:r>
            <a:r>
              <a:rPr lang="en-GB" altLang="en-US" sz="1814" dirty="0">
                <a:ea typeface="ＭＳ Ｐゴシック" panose="020B0600070205080204" pitchFamily="34" charset="-128"/>
              </a:rPr>
              <a:t>)</a:t>
            </a:r>
            <a:r>
              <a:rPr lang="en-GB" altLang="en-US" sz="1814" baseline="30000" dirty="0">
                <a:ea typeface="ＭＳ Ｐゴシック" panose="020B0600070205080204" pitchFamily="34" charset="-128"/>
              </a:rPr>
              <a:t>-1</a:t>
            </a:r>
            <a:r>
              <a:rPr lang="en-GB" altLang="en-US" sz="1814" dirty="0">
                <a:ea typeface="ＭＳ Ｐゴシック" panose="020B0600070205080204" pitchFamily="34" charset="-128"/>
              </a:rPr>
              <a:t> (Nyquist sampling)</a:t>
            </a:r>
            <a:endParaRPr lang="en-GB" altLang="en-US" sz="2177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</a:t>
            </a:r>
            <a:r>
              <a:rPr lang="en-GB" altLang="en-US" sz="2177" dirty="0">
                <a:ea typeface="ＭＳ Ｐゴシック" panose="020B0600070205080204" pitchFamily="34" charset="-128"/>
              </a:rPr>
              <a:t> Astronomers</a:t>
            </a:r>
            <a:r>
              <a:rPr lang="ja-JP" altLang="en-GB" sz="2177">
                <a:ea typeface="ＭＳ Ｐゴシック" panose="020B0600070205080204" pitchFamily="34" charset="-128"/>
              </a:rPr>
              <a:t>’</a:t>
            </a:r>
            <a:r>
              <a:rPr lang="en-GB" altLang="ja-JP" sz="2177" dirty="0">
                <a:ea typeface="ＭＳ Ｐゴシック" panose="020B0600070205080204" pitchFamily="34" charset="-128"/>
              </a:rPr>
              <a:t> pixels are usually ~half the FWHM or smaller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Sampling more coarsely than this (</a:t>
            </a:r>
            <a:r>
              <a:rPr lang="ja-JP" altLang="en-GB" sz="2177">
                <a:ea typeface="ＭＳ Ｐゴシック" panose="020B0600070205080204" pitchFamily="34" charset="-128"/>
              </a:rPr>
              <a:t>“</a:t>
            </a:r>
            <a:r>
              <a:rPr lang="en-GB" altLang="ja-JP" sz="2177" dirty="0" err="1">
                <a:ea typeface="ＭＳ Ｐゴシック" panose="020B0600070205080204" pitchFamily="34" charset="-128"/>
              </a:rPr>
              <a:t>undersampling</a:t>
            </a:r>
            <a:r>
              <a:rPr lang="ja-JP" altLang="en-GB" sz="2177">
                <a:ea typeface="ＭＳ Ｐゴシック" panose="020B0600070205080204" pitchFamily="34" charset="-128"/>
              </a:rPr>
              <a:t>”</a:t>
            </a:r>
            <a:r>
              <a:rPr lang="en-GB" altLang="ja-JP" sz="2177" dirty="0">
                <a:ea typeface="ＭＳ Ｐゴシック" panose="020B0600070205080204" pitchFamily="34" charset="-128"/>
              </a:rPr>
              <a:t>) loses information &amp; can create artefacts</a:t>
            </a:r>
          </a:p>
          <a:p>
            <a:pPr eaLnBrk="1" hangingPunct="1"/>
            <a:r>
              <a:rPr lang="en-GB" altLang="en-US" sz="2177" dirty="0" err="1">
                <a:ea typeface="ＭＳ Ｐゴシック" panose="020B0600070205080204" pitchFamily="34" charset="-128"/>
              </a:rPr>
              <a:t>Undersampled</a:t>
            </a:r>
            <a:r>
              <a:rPr lang="en-GB" altLang="en-US" sz="2177" dirty="0">
                <a:ea typeface="ＭＳ Ｐゴシック" panose="020B0600070205080204" pitchFamily="34" charset="-128"/>
              </a:rPr>
              <a:t> detectors (e.g. HST WFC, SCUBA) need dithering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Finer sampling than Nyquist referred to as </a:t>
            </a:r>
            <a:r>
              <a:rPr lang="ja-JP" altLang="en-GB" sz="2177">
                <a:ea typeface="ＭＳ Ｐゴシック" panose="020B0600070205080204" pitchFamily="34" charset="-128"/>
              </a:rPr>
              <a:t>“</a:t>
            </a:r>
            <a:r>
              <a:rPr lang="en-GB" altLang="ja-JP" sz="2177" dirty="0">
                <a:ea typeface="ＭＳ Ｐゴシック" panose="020B0600070205080204" pitchFamily="34" charset="-128"/>
              </a:rPr>
              <a:t>oversampling</a:t>
            </a:r>
            <a:r>
              <a:rPr lang="ja-JP" altLang="en-GB" sz="2177">
                <a:ea typeface="ＭＳ Ｐゴシック" panose="020B0600070205080204" pitchFamily="34" charset="-128"/>
              </a:rPr>
              <a:t>”</a:t>
            </a:r>
            <a:endParaRPr lang="en-GB" altLang="en-US" sz="3265" b="1" i="1" dirty="0">
              <a:ea typeface="ＭＳ Ｐゴシック" panose="020B0600070205080204" pitchFamily="34" charset="-128"/>
            </a:endParaRPr>
          </a:p>
        </p:txBody>
      </p:sp>
      <p:pic>
        <p:nvPicPr>
          <p:cNvPr id="250884" name="Picture 4">
            <a:extLst>
              <a:ext uri="{FF2B5EF4-FFF2-40B4-BE49-F238E27FC236}">
                <a16:creationId xmlns:a16="http://schemas.microsoft.com/office/drawing/2014/main" id="{BC3941ED-B088-3984-22C2-9557F18F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017" y="1382255"/>
            <a:ext cx="3968223" cy="483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6">
            <a:extLst>
              <a:ext uri="{FF2B5EF4-FFF2-40B4-BE49-F238E27FC236}">
                <a16:creationId xmlns:a16="http://schemas.microsoft.com/office/drawing/2014/main" id="{C02A1DDB-D2D8-F5A4-A1E4-93C2B026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664" y="6343974"/>
            <a:ext cx="3999813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14"/>
              <a:t>Images from wikipedia.org/wiki/Moire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FDA8FE97-1008-2711-BEFE-2C83CAE7B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Confusion limit 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14512C88-6594-C1C0-7BF5-458D309F77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1886" y="1244030"/>
            <a:ext cx="5578128" cy="5238170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Sufficiently deep astronomical images are a crowded field of blended sources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RMS from this </a:t>
            </a:r>
            <a:r>
              <a:rPr lang="ja-JP" altLang="en-GB" sz="2177">
                <a:ea typeface="ＭＳ Ｐゴシック" panose="020B0600070205080204" pitchFamily="34" charset="-128"/>
              </a:rPr>
              <a:t>‘</a:t>
            </a:r>
            <a:r>
              <a:rPr lang="en-GB" altLang="ja-JP" sz="2177" dirty="0">
                <a:ea typeface="ＭＳ Ｐゴシック" panose="020B0600070205080204" pitchFamily="34" charset="-128"/>
              </a:rPr>
              <a:t>background</a:t>
            </a:r>
            <a:r>
              <a:rPr lang="ja-JP" altLang="en-GB" sz="2177">
                <a:ea typeface="ＭＳ Ｐゴシック" panose="020B0600070205080204" pitchFamily="34" charset="-128"/>
              </a:rPr>
              <a:t>’</a:t>
            </a:r>
            <a:r>
              <a:rPr lang="en-GB" altLang="ja-JP" sz="2177" dirty="0">
                <a:ea typeface="ＭＳ Ｐゴシック" panose="020B0600070205080204" pitchFamily="34" charset="-128"/>
              </a:rPr>
              <a:t> dominated by objects with number density of about 1 per point spread function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Effective limit for source extraction is determined by the desired significance (e.g. 3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, 5) and number counts </a:t>
            </a:r>
            <a:r>
              <a:rPr lang="en-GB" altLang="en-US" sz="2177" dirty="0" err="1">
                <a:ea typeface="ＭＳ Ｐゴシック" panose="020B0600070205080204" pitchFamily="34" charset="-128"/>
                <a:sym typeface="Symbol" pitchFamily="2" charset="2"/>
              </a:rPr>
              <a:t>dN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/</a:t>
            </a:r>
            <a:r>
              <a:rPr lang="en-GB" altLang="en-US" sz="2177" dirty="0" err="1">
                <a:ea typeface="ＭＳ Ｐゴシック" panose="020B0600070205080204" pitchFamily="34" charset="-128"/>
                <a:sym typeface="Symbol" pitchFamily="2" charset="2"/>
              </a:rPr>
              <a:t>dS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In astronomy, usually 1 source per 20-40 beams is reasonable for a 5 confusion-limited catalogue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82789491-BBB2-5C83-BB12-284CBFEB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7924" r="5069" b="6830"/>
          <a:stretch>
            <a:fillRect/>
          </a:stretch>
        </p:blipFill>
        <p:spPr bwMode="auto">
          <a:xfrm>
            <a:off x="6466761" y="1382255"/>
            <a:ext cx="3870314" cy="35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5">
            <a:extLst>
              <a:ext uri="{FF2B5EF4-FFF2-40B4-BE49-F238E27FC236}">
                <a16:creationId xmlns:a16="http://schemas.microsoft.com/office/drawing/2014/main" id="{1FFB25A6-2C5E-6266-6709-228E65579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551" y="5164739"/>
            <a:ext cx="3769524" cy="160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33"/>
              <a:t>Fig. shows NICMOS image of the Galactic Centre, from ssc.spitzer.caltech.edu. </a:t>
            </a:r>
            <a:r>
              <a:rPr lang="en-GB" altLang="en-US" sz="1633">
                <a:sym typeface="Symbol" pitchFamily="2" charset="2"/>
              </a:rPr>
              <a:t>See e.g. Condon 1974 ApJ 188, 279; </a:t>
            </a:r>
            <a:r>
              <a:rPr lang="en-GB" altLang="en-US" sz="1633">
                <a:solidFill>
                  <a:srgbClr val="000000"/>
                </a:solidFill>
              </a:rPr>
              <a:t>Väisänen</a:t>
            </a:r>
            <a:r>
              <a:rPr lang="en-GB" altLang="en-US" sz="1633">
                <a:sym typeface="Symbol" pitchFamily="2" charset="2"/>
              </a:rPr>
              <a:t> et al. 2001 MNRAS 325, 1241 &amp; refs. therein</a:t>
            </a:r>
            <a:endParaRPr lang="en-GB" altLang="en-US" sz="1814">
              <a:sym typeface="Symbol" pitchFamily="2" charset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5">
            <a:extLst>
              <a:ext uri="{FF2B5EF4-FFF2-40B4-BE49-F238E27FC236}">
                <a16:creationId xmlns:a16="http://schemas.microsoft.com/office/drawing/2014/main" id="{484FC83F-9FE0-CBE7-3083-536BF91385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Basic stuff</a:t>
            </a:r>
          </a:p>
        </p:txBody>
      </p:sp>
      <p:sp>
        <p:nvSpPr>
          <p:cNvPr id="16386" name="Rectangle 6">
            <a:extLst>
              <a:ext uri="{FF2B5EF4-FFF2-40B4-BE49-F238E27FC236}">
                <a16:creationId xmlns:a16="http://schemas.microsoft.com/office/drawing/2014/main" id="{1E8890E4-CA3F-2E94-7F74-C219F1F42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7094" y="1412492"/>
            <a:ext cx="8777318" cy="5153219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ll assume you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re already very familiar with </a:t>
            </a:r>
          </a:p>
          <a:p>
            <a:pPr lvl="1" eaLnBrk="1" hangingPunct="1"/>
            <a:r>
              <a:rPr lang="en-GB" altLang="en-US" sz="2177">
                <a:ea typeface="ＭＳ Ｐゴシック" panose="020B0600070205080204" pitchFamily="34" charset="-128"/>
              </a:rPr>
              <a:t>what probability distributions are (or, more properly, probability density functions)</a:t>
            </a:r>
          </a:p>
          <a:p>
            <a:pPr lvl="1" eaLnBrk="1" hangingPunct="1"/>
            <a:r>
              <a:rPr lang="en-GB" altLang="en-US" sz="2177">
                <a:ea typeface="ＭＳ Ｐゴシック" panose="020B0600070205080204" pitchFamily="34" charset="-128"/>
              </a:rPr>
              <a:t>cumulative distribution functions</a:t>
            </a:r>
          </a:p>
          <a:p>
            <a:pPr lvl="1" eaLnBrk="1" hangingPunct="1"/>
            <a:r>
              <a:rPr lang="en-GB" altLang="en-US" sz="2177">
                <a:ea typeface="ＭＳ Ｐゴシック" panose="020B0600070205080204" pitchFamily="34" charset="-128"/>
              </a:rPr>
              <a:t>the Gaussian, Poisson, and Binomial distributions</a:t>
            </a:r>
          </a:p>
          <a:p>
            <a:pPr lvl="1" eaLnBrk="1" hangingPunct="1"/>
            <a:r>
              <a:rPr lang="en-GB" altLang="en-US" sz="2177">
                <a:ea typeface="ＭＳ Ｐゴシック" panose="020B0600070205080204" pitchFamily="34" charset="-128"/>
                <a:sym typeface="Symbol" pitchFamily="2" charset="2"/>
              </a:rPr>
              <a:t></a:t>
            </a:r>
            <a:r>
              <a:rPr lang="en-GB" altLang="en-US" sz="2177" baseline="3000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GB" altLang="en-US" sz="2177">
                <a:ea typeface="ＭＳ Ｐゴシック" panose="020B0600070205080204" pitchFamily="34" charset="-128"/>
                <a:sym typeface="Symbol" pitchFamily="2" charset="2"/>
              </a:rPr>
              <a:t> distribution, likelihood</a:t>
            </a:r>
            <a:endParaRPr lang="en-GB" altLang="en-US" sz="2177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GB" altLang="en-US" sz="2177">
                <a:ea typeface="ＭＳ Ｐゴシック" panose="020B0600070205080204" pitchFamily="34" charset="-128"/>
              </a:rPr>
              <a:t>expectation values, variances and covariances of independent and dependent random variables </a:t>
            </a:r>
          </a:p>
          <a:p>
            <a:pPr lvl="1" eaLnBrk="1" hangingPunct="1"/>
            <a:r>
              <a:rPr lang="en-GB" altLang="en-US" sz="2177">
                <a:ea typeface="ＭＳ Ｐゴシック" panose="020B0600070205080204" pitchFamily="34" charset="-128"/>
              </a:rPr>
              <a:t>Monte Carlo simulations</a:t>
            </a:r>
          </a:p>
          <a:p>
            <a:pPr lvl="1" eaLnBrk="1" hangingPunct="1"/>
            <a:r>
              <a:rPr lang="en-GB" altLang="en-US" sz="2177">
                <a:ea typeface="ＭＳ Ｐゴシック" panose="020B0600070205080204" pitchFamily="34" charset="-128"/>
              </a:rPr>
              <a:t>the Central Limit Theorem </a:t>
            </a:r>
          </a:p>
          <a:p>
            <a:pPr lvl="1" eaLnBrk="1" hangingPunct="1"/>
            <a:r>
              <a:rPr lang="en-GB" altLang="en-US" sz="2177">
                <a:ea typeface="ＭＳ Ｐゴシック" panose="020B0600070205080204" pitchFamily="34" charset="-128"/>
              </a:rPr>
              <a:t>Fourier transforms and power spectra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If not, go read an undergraduate statistics/maths book ASAP!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591DA6-01DE-00D0-B23E-CD68463BB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A67F11F2-06B8-06A0-EC69-90ADB85B6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7981" y="207339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Deconvolution 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4F4F776D-5F18-0258-E30E-1AD75524B0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8000" y="1382255"/>
            <a:ext cx="5682310" cy="4907005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Convolution is also equivalent to changing the amplitudes of shortest-wavelength Fourier components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Process is reversible (if you can 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</a:t>
            </a:r>
            <a:r>
              <a:rPr lang="en-GB" altLang="en-US" sz="2177" dirty="0">
                <a:ea typeface="ＭＳ Ｐゴシック" panose="020B0600070205080204" pitchFamily="34" charset="-128"/>
              </a:rPr>
              <a:t> then you can 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</a:t>
            </a:r>
            <a:r>
              <a:rPr lang="en-GB" altLang="en-US" sz="2177" dirty="0">
                <a:ea typeface="ＭＳ Ｐゴシック" panose="020B0600070205080204" pitchFamily="34" charset="-128"/>
              </a:rPr>
              <a:t>)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Why not apply it to real data by just beefing up the high-frequency Fourier components?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Image of Rosalind Franklin blurred by convolving with kernel (sum over pixels), then restored by amplifying some high-frequency Fourier components 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53251" name="Picture 7" descr="&#13;franklin1.jpg                                                  0004B3EDMacintosh HD                   BCFB972B:">
            <a:extLst>
              <a:ext uri="{FF2B5EF4-FFF2-40B4-BE49-F238E27FC236}">
                <a16:creationId xmlns:a16="http://schemas.microsoft.com/office/drawing/2014/main" id="{AE697D13-EB5C-6427-E114-4B31685E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99" y="1307383"/>
            <a:ext cx="3799762" cy="5396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8" name="Picture 8" descr="&#13;franklin2.jpg                                                  0004B3EDMacintosh HD                   BCFB972B:">
            <a:extLst>
              <a:ext uri="{FF2B5EF4-FFF2-40B4-BE49-F238E27FC236}">
                <a16:creationId xmlns:a16="http://schemas.microsoft.com/office/drawing/2014/main" id="{7CBEA023-17C2-3286-BCA6-B376C92CA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539" y="1307383"/>
            <a:ext cx="3799761" cy="5396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9" name="Picture 9" descr="&#13;franklin3.jpg                                                  0004B3EDMacintosh HD                   BCFB972B:">
            <a:extLst>
              <a:ext uri="{FF2B5EF4-FFF2-40B4-BE49-F238E27FC236}">
                <a16:creationId xmlns:a16="http://schemas.microsoft.com/office/drawing/2014/main" id="{3C8250A3-DC05-D8A7-1171-A82A25A47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23" y="1313143"/>
            <a:ext cx="3798321" cy="5396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10">
            <a:extLst>
              <a:ext uri="{FF2B5EF4-FFF2-40B4-BE49-F238E27FC236}">
                <a16:creationId xmlns:a16="http://schemas.microsoft.com/office/drawing/2014/main" id="{024DA17F-4FAE-A92A-0617-85D14B91E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432" y="6496599"/>
            <a:ext cx="3834704" cy="28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7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Initial image adapted from figure at primezero.com</a:t>
            </a:r>
          </a:p>
        </p:txBody>
      </p:sp>
    </p:spTree>
    <p:extLst>
      <p:ext uri="{BB962C8B-B14F-4D97-AF65-F5344CB8AC3E}">
        <p14:creationId xmlns:p14="http://schemas.microsoft.com/office/powerpoint/2010/main" val="25589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C8F9D-D7B8-60C9-78F2-AE3FEC52A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F62DDB-F9C0-12D6-EAA8-9DF6D6C5409A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28C4A5-4306-CACD-DC5B-B2891CE748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651" y="1209151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BD8F27-AED3-31A7-1BB9-E3D09C6A87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F75C446-96EA-5F21-0411-A4B9734A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21" y="3200400"/>
            <a:ext cx="1790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DA7E373-F0E8-C29F-075A-C25A842E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21" y="3124200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D6EF913-B133-BECF-C6DA-3334F0A7D541}"/>
              </a:ext>
            </a:extLst>
          </p:cNvPr>
          <p:cNvGrpSpPr/>
          <p:nvPr/>
        </p:nvGrpSpPr>
        <p:grpSpPr>
          <a:xfrm>
            <a:off x="1633021" y="3352800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EAA1AA5A-D331-31A2-BF27-1CAD5DAF3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210AC5D-7C08-9B0F-B363-0A8FD8DA9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9D57613C-F990-4BA1-372C-7BEDCAE4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37" y="3194957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41AF2B-2CE8-37E5-E3AD-AFD578C5A673}"/>
              </a:ext>
            </a:extLst>
          </p:cNvPr>
          <p:cNvGrpSpPr/>
          <p:nvPr/>
        </p:nvGrpSpPr>
        <p:grpSpPr>
          <a:xfrm>
            <a:off x="5659645" y="2813879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3C5FB0-19C1-C071-7481-DAAF44DF15AC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0C1F8E-2308-8153-3181-A2579BBE690D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04E439-16F0-C42C-E42E-820782BCC5D7}"/>
              </a:ext>
            </a:extLst>
          </p:cNvPr>
          <p:cNvSpPr txBox="1"/>
          <p:nvPr/>
        </p:nvSpPr>
        <p:spPr>
          <a:xfrm>
            <a:off x="9482759" y="3757652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00FD38-67EA-07B1-521A-391FBC4821D2}"/>
              </a:ext>
            </a:extLst>
          </p:cNvPr>
          <p:cNvGrpSpPr/>
          <p:nvPr/>
        </p:nvGrpSpPr>
        <p:grpSpPr>
          <a:xfrm>
            <a:off x="768795" y="7669345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16DE8432-5C5D-B76A-27BC-E8B77D2A2086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42C85-BEC7-4499-3F01-7C2132C5B6E6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007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BDC4-DEFC-0049-7939-D0150FFF3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561B16-FACB-ED69-7D31-581D5FC9C625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53EB18-2702-8A4C-4AD5-D5B2B0362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078E48-088A-00E8-4426-54302439BF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E481A36-9C41-00FA-E348-4F318CD4A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216533-9190-4ED0-9B85-D713FD85A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D76DC9-F08F-2713-32E2-4BE3113E6678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6A8CE326-804C-476C-AE89-5DC02F78B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C0355FAD-B2F2-27E2-85EA-301D6A59D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D37DD9DA-7B6B-849E-54C3-96F61934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7D126C-DF65-B59B-7645-2D747B000918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7A496F-8C39-8B73-3E6B-BD44C4B7B2F0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F1240-064E-7386-F3A4-27540D4A68D9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88253A-B8F7-8DE7-E1F6-871B7458339B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D0AF32-F263-546D-C415-8D5FB62D40D9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5D8814A8-2802-87C2-881C-08BE2B9D9E69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D77418-EA6D-1A33-FE93-FA49AFD5EB4D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690017C7-E20E-6348-FF18-D5A5175F8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63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CDB44-E160-0DDE-39E3-4626A166F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5421D3-4A4D-BDF4-CB1B-900C84409C27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D1EF88-12CB-FFA0-94B7-0F1897E75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459504-CD52-CB04-9D43-DE8DDE2D8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23DBA17-D7D8-B053-F096-0FCF3AD3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821F808-D388-EF21-3C08-838CA26E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BCA2C5C-23DA-0934-C878-418A7B7C68D2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707D6C8D-10A7-6248-7E3C-F9A52DD80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C3210ED6-D489-C831-BFA0-441ADFAC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57603A3F-B849-07B9-D2BF-119D1EAA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E539D20-CEAE-A5C6-57F5-1C4E63D0158F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430976-E940-C7F8-145C-0D2136F00190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20D06E-EE84-615C-3D90-9EA1A5B8B863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80C80D-B8CC-C085-B1F5-FA4ADE6022F0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401FD6-2A97-4D59-89D4-76C25936B847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0F16399F-118D-E551-EF17-64186370B638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213FE5-3598-E5A6-C2DE-59D59FB09466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4B42B98A-B83A-C765-DA93-340C3C0B4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AA551E-2897-926A-3C3F-99FBBD5FAA93}"/>
              </a:ext>
            </a:extLst>
          </p:cNvPr>
          <p:cNvSpPr/>
          <p:nvPr/>
        </p:nvSpPr>
        <p:spPr>
          <a:xfrm>
            <a:off x="5608845" y="1079500"/>
            <a:ext cx="436353" cy="1803400"/>
          </a:xfrm>
          <a:prstGeom prst="rect">
            <a:avLst/>
          </a:prstGeom>
          <a:solidFill>
            <a:srgbClr val="C00000">
              <a:alpha val="31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1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88703-3531-18D2-EE75-87BAB1E71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259757-73C3-6A4B-3AE5-6A58F65DBDE3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71AB45-FA17-8BDD-001B-1BB0CBDED0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40F5049-1C7F-8B9D-E654-ED55F278F0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55B4D94-CCA4-0F67-C99D-4698488E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568C6D-D6FE-D1D3-0AE9-985C1625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A2CE6CF-55E6-329C-CFB0-970E1226D4EA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1BEB6A30-BCAA-A4AA-63D6-C3A4417BE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8758339-9C1F-9E05-E052-D7D30D382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FD2E57F0-CCB4-00C2-7FB5-BA3E2E431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D09F4D-73D8-3D2C-AD59-50BDE908AF99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324F2A-C1E1-7400-8E64-09C6CC755F86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F08FA2-3512-BD84-A65F-52C693BE3174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4FA1C5-F62E-080D-986C-EBC931F5EFDD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8DE39C-70D9-9358-17EF-1BC410849D28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B37A461F-6D26-8B9D-CC3D-7A3229DB1DF5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8D1E33-525A-06AA-6799-950CC572405D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64EF59EE-CF05-4CBA-1E71-585564724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FACFBF-5FE2-90C7-0784-0992545825E9}"/>
              </a:ext>
            </a:extLst>
          </p:cNvPr>
          <p:cNvSpPr/>
          <p:nvPr/>
        </p:nvSpPr>
        <p:spPr>
          <a:xfrm>
            <a:off x="5697745" y="1079500"/>
            <a:ext cx="436353" cy="1803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C024B0-4FE1-286D-F6F7-6B3109B6AEC7}"/>
              </a:ext>
            </a:extLst>
          </p:cNvPr>
          <p:cNvCxnSpPr>
            <a:cxnSpLocks/>
          </p:cNvCxnSpPr>
          <p:nvPr/>
        </p:nvCxnSpPr>
        <p:spPr>
          <a:xfrm rot="4620000">
            <a:off x="5476571" y="4986197"/>
            <a:ext cx="360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DCAEEB-D80B-4886-8647-A46A010EFF89}"/>
              </a:ext>
            </a:extLst>
          </p:cNvPr>
          <p:cNvSpPr/>
          <p:nvPr/>
        </p:nvSpPr>
        <p:spPr>
          <a:xfrm>
            <a:off x="5697745" y="1079500"/>
            <a:ext cx="347655" cy="1803400"/>
          </a:xfrm>
          <a:prstGeom prst="rect">
            <a:avLst/>
          </a:prstGeom>
          <a:solidFill>
            <a:srgbClr val="C00000">
              <a:alpha val="31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1E1BE8-82B1-463C-7E01-E4FB51FFBB2E}"/>
              </a:ext>
            </a:extLst>
          </p:cNvPr>
          <p:cNvCxnSpPr/>
          <p:nvPr/>
        </p:nvCxnSpPr>
        <p:spPr>
          <a:xfrm>
            <a:off x="5697745" y="2882900"/>
            <a:ext cx="0" cy="37917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81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11E1D-CFAB-1423-3C1B-6C8FF595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C99112-791E-3660-4B86-A971201A7DEB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054AE1-3F0F-9BAD-EA53-FEDE6B8D15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E5CA69-0ED2-05B9-9446-60ABAA6200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C57E3BC-E70B-39FF-F944-BC9E12ECB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7871FAA-0277-B036-271E-F67EE14B2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5089B27-1F58-16F9-2ABA-09CBC98DAD3E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06172196-41C6-F0F1-23EE-058C8E9A8A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DE8C5D3F-5F58-3ED6-31A6-5E6AA3DF2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86422B4E-0051-A0DA-A54E-DA57B085A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931D09-C215-6624-A6FF-8D36F78087D3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F0F85B-CF32-B1CE-3820-1C35D6F1DDD1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CE98B-88CB-2B75-584C-10C50469C04F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96A2A0-47A5-1E81-8C6D-6C3BF2431934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4A9694-0483-8ED4-70C3-6D811184F080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E20969F9-289F-A9C0-2D30-59839EBD2792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972766-A1F3-8863-D7C0-EC06CBFD062A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0F17C00D-78FB-34A6-59F8-02213EF82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A2C0F3-51A7-3A19-0A93-7AABD3DE4F98}"/>
              </a:ext>
            </a:extLst>
          </p:cNvPr>
          <p:cNvSpPr/>
          <p:nvPr/>
        </p:nvSpPr>
        <p:spPr>
          <a:xfrm>
            <a:off x="5761245" y="1079500"/>
            <a:ext cx="436353" cy="1803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C2EE04-B9E1-E3F0-A76C-4C48FE8851B6}"/>
              </a:ext>
            </a:extLst>
          </p:cNvPr>
          <p:cNvCxnSpPr>
            <a:cxnSpLocks/>
          </p:cNvCxnSpPr>
          <p:nvPr/>
        </p:nvCxnSpPr>
        <p:spPr>
          <a:xfrm rot="4620000">
            <a:off x="5406817" y="5073890"/>
            <a:ext cx="540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173F0BC-5A77-AFC7-FA37-75D14386636D}"/>
              </a:ext>
            </a:extLst>
          </p:cNvPr>
          <p:cNvSpPr/>
          <p:nvPr/>
        </p:nvSpPr>
        <p:spPr>
          <a:xfrm>
            <a:off x="5761245" y="1079500"/>
            <a:ext cx="284155" cy="1803400"/>
          </a:xfrm>
          <a:prstGeom prst="rect">
            <a:avLst/>
          </a:prstGeom>
          <a:solidFill>
            <a:srgbClr val="C00000">
              <a:alpha val="31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3D7851-D031-4B9E-21D8-AE97F40B0A4D}"/>
              </a:ext>
            </a:extLst>
          </p:cNvPr>
          <p:cNvCxnSpPr/>
          <p:nvPr/>
        </p:nvCxnSpPr>
        <p:spPr>
          <a:xfrm>
            <a:off x="5748545" y="2882900"/>
            <a:ext cx="0" cy="37917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2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6F85D-09C0-7100-127F-A79940AFA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2E829D6-38BD-9C47-21BD-054F46332F39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4B57A7-D4DD-5D84-41DE-64B36105A6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A626AF-2352-0CCA-6B79-B058E792DC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6F2441F-5CD8-A85A-61C8-82107358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E7A67E-6F5B-C93D-F4AA-F6406CE7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84D59-595C-03FE-A0CD-905DDFAECA94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1496FE5C-E3A2-548A-8E14-489FBDB0D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14F2C814-B30F-738D-EA9C-83A00E6FD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D9AA7B25-E636-0C8A-04F3-958C70C8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B5972B-C24F-940D-54B9-EC776027A5F6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E5411D-D4ED-09DF-C413-8E6EA725E00E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632E05-BA45-7BCC-0529-A4C95CB2157C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5CBF5-4F62-5E8D-D7A4-B407B6E15537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15F1FE-1E82-47EA-F735-10604E09D05E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522270DB-7EFC-30D4-8048-1DD034B41457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100DC8-A893-D51F-3C21-080BF549696B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A0E3B5C-34B9-33B4-B491-4E04B708B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E25297-5E35-54FE-7610-AF0944B3A787}"/>
              </a:ext>
            </a:extLst>
          </p:cNvPr>
          <p:cNvSpPr/>
          <p:nvPr/>
        </p:nvSpPr>
        <p:spPr>
          <a:xfrm>
            <a:off x="5824745" y="1079500"/>
            <a:ext cx="436353" cy="1803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255DD1-6FE2-72E0-0E88-1F462037ACA9}"/>
              </a:ext>
            </a:extLst>
          </p:cNvPr>
          <p:cNvCxnSpPr>
            <a:cxnSpLocks/>
          </p:cNvCxnSpPr>
          <p:nvPr/>
        </p:nvCxnSpPr>
        <p:spPr>
          <a:xfrm rot="4620000">
            <a:off x="5323112" y="5179122"/>
            <a:ext cx="756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FEDE002-40FE-0734-330B-A9AA5150033E}"/>
              </a:ext>
            </a:extLst>
          </p:cNvPr>
          <p:cNvSpPr/>
          <p:nvPr/>
        </p:nvSpPr>
        <p:spPr>
          <a:xfrm>
            <a:off x="5824745" y="1079500"/>
            <a:ext cx="220655" cy="1803400"/>
          </a:xfrm>
          <a:prstGeom prst="rect">
            <a:avLst/>
          </a:prstGeom>
          <a:solidFill>
            <a:srgbClr val="C00000">
              <a:alpha val="31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8364EE-3840-339C-250B-BD32A303B126}"/>
              </a:ext>
            </a:extLst>
          </p:cNvPr>
          <p:cNvCxnSpPr/>
          <p:nvPr/>
        </p:nvCxnSpPr>
        <p:spPr>
          <a:xfrm>
            <a:off x="5812045" y="2882900"/>
            <a:ext cx="0" cy="37917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EE4E4-F47C-674C-5300-1DBB52AC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004C58F-895B-5110-795E-9665558E5B09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5B1DBD-E3F0-983E-A729-9F6665DAFE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BE3028-AB7F-1174-808B-3AEBB67B2C4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524D1BD-58F0-CE2A-23C3-B731BC35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7313C4-BC80-4A77-8C11-B2BB2CEF5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6A65ADC-2B02-03CD-894C-144CCECB037C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2E1B9FE9-893A-DCBB-FBCB-28F23D3B5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DBB67BD2-98D0-7AB1-335B-F170712B4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51DF64D8-F0C8-5DC1-BA10-BC93A438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13BFF40-0A31-FCBD-9134-94D39CF16FA2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0772F9-FB16-41C8-64B5-4F095915ABFA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6C5132-AF6B-D4CE-655B-1251BD5AE988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F26D18-2E95-5BF1-0E89-29542E6C6EA8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A57F1F-596F-0F2C-6209-D722BCA8FA20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1CDE7DD5-7881-7AC1-578F-E5D62616D7AE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7A50FC-79FB-5511-59FB-8AFEBD28967A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A0434845-C26C-3A63-3B0C-15D188D68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54DC7B-CE43-5710-5354-7B919A4532E4}"/>
              </a:ext>
            </a:extLst>
          </p:cNvPr>
          <p:cNvSpPr/>
          <p:nvPr/>
        </p:nvSpPr>
        <p:spPr>
          <a:xfrm>
            <a:off x="5900945" y="1079500"/>
            <a:ext cx="436353" cy="1803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9BA57C-A9CA-44F9-7EA9-2315D735B072}"/>
              </a:ext>
            </a:extLst>
          </p:cNvPr>
          <p:cNvCxnSpPr>
            <a:cxnSpLocks/>
          </p:cNvCxnSpPr>
          <p:nvPr/>
        </p:nvCxnSpPr>
        <p:spPr>
          <a:xfrm rot="4620000">
            <a:off x="5183603" y="5354509"/>
            <a:ext cx="1116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A602F6-64BC-7F68-3EE6-3457FC0318F3}"/>
              </a:ext>
            </a:extLst>
          </p:cNvPr>
          <p:cNvSpPr/>
          <p:nvPr/>
        </p:nvSpPr>
        <p:spPr>
          <a:xfrm>
            <a:off x="5900945" y="1079500"/>
            <a:ext cx="144455" cy="1803400"/>
          </a:xfrm>
          <a:prstGeom prst="rect">
            <a:avLst/>
          </a:prstGeom>
          <a:solidFill>
            <a:srgbClr val="C00000">
              <a:alpha val="31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061917-EF08-1D72-0955-A6FAC9EF155E}"/>
              </a:ext>
            </a:extLst>
          </p:cNvPr>
          <p:cNvCxnSpPr/>
          <p:nvPr/>
        </p:nvCxnSpPr>
        <p:spPr>
          <a:xfrm>
            <a:off x="5888245" y="2882900"/>
            <a:ext cx="0" cy="37917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5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A513-30CE-C5D5-6EE7-CD7B21FB3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68B397-80F5-C295-CB83-F6541F76A5EB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28E12-173A-5B39-DFE9-7C02C7CE3D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3711C-B949-9AB8-686F-616FD51CBE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30BD24-AA3F-70DE-6FF9-2933F22B6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576F762-B41B-8AF4-CB28-6C38F85B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1122572-0966-5806-5AFB-4C01DDB5171D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A1A10782-E881-C8EE-57F8-84BCF54FC4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18C7D66A-2635-7E2A-23AB-F3BBDDC2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E60780C5-0093-B6E7-E352-8E62BD3C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985BF73-A9AA-F1F4-98CA-63F75FD91CF6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8932E5-9DCC-9CEE-621D-D1B044A04A33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FFCCAB-595C-D85A-ED9C-4D4D053978DE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132D0B-7CA4-080C-9B67-19B3B82D4BB7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3FAF8B-749E-2CB2-31CA-FD5EB833C200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0AF0D2AC-553A-9E46-0FCB-7DD1D07C3DEB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5B7EB1-E09E-1C89-2F6E-6BD6DDC232F0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0ABC9353-31E6-594C-5051-54AF1E976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A79AF2-F53E-7A02-C141-56231F67DDBB}"/>
              </a:ext>
            </a:extLst>
          </p:cNvPr>
          <p:cNvSpPr/>
          <p:nvPr/>
        </p:nvSpPr>
        <p:spPr>
          <a:xfrm>
            <a:off x="5964445" y="1079500"/>
            <a:ext cx="436353" cy="1803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52C176-FD9C-47BB-42CA-2284883D646F}"/>
              </a:ext>
            </a:extLst>
          </p:cNvPr>
          <p:cNvCxnSpPr>
            <a:cxnSpLocks/>
          </p:cNvCxnSpPr>
          <p:nvPr/>
        </p:nvCxnSpPr>
        <p:spPr>
          <a:xfrm rot="4620000">
            <a:off x="5058045" y="5512357"/>
            <a:ext cx="1440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BCF3D9E-8E3E-EC1B-2165-44211B3225BA}"/>
              </a:ext>
            </a:extLst>
          </p:cNvPr>
          <p:cNvSpPr/>
          <p:nvPr/>
        </p:nvSpPr>
        <p:spPr>
          <a:xfrm>
            <a:off x="5964445" y="1079500"/>
            <a:ext cx="80955" cy="1803400"/>
          </a:xfrm>
          <a:prstGeom prst="rect">
            <a:avLst/>
          </a:prstGeom>
          <a:solidFill>
            <a:srgbClr val="C00000">
              <a:alpha val="31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1BBD89-A919-0CD3-0E8A-1E2C8F3E45E6}"/>
              </a:ext>
            </a:extLst>
          </p:cNvPr>
          <p:cNvCxnSpPr/>
          <p:nvPr/>
        </p:nvCxnSpPr>
        <p:spPr>
          <a:xfrm>
            <a:off x="5951745" y="2882900"/>
            <a:ext cx="0" cy="37917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1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080CC-E698-A6A0-6044-76FAA27E9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7C1FB-F3DC-1433-A46E-3140B7917F9A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023C335-57F0-1B26-5314-929F2512D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B8303D-2F83-7B96-55DD-D9FD42B59B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FF1B3C2-B802-B713-B880-213EDDB36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15D99F6-5F2D-0C67-ED26-04EBDF2A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3C8680C-D1FF-C003-870A-8C046D0A5D64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1970A9E4-E2C3-B50A-1AD3-B67FC4B35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A0D4107F-4F94-7F19-4626-42D4E830C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49CF0314-B6AB-C25C-2F3F-E9AF8039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3C2FE-5022-D46A-268C-267D0F40AE22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ED499C-723C-575F-B765-2705B8912345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CD27A5-3769-0987-4B4E-F25CF5067719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9DCA40-E42B-B274-0F7C-9E9804B4206A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79B228-0B50-8046-749E-65F8A9E13837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3627D1B9-0645-8A61-1FE7-7BFE5BD00BF6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18C45-E9EB-122D-F2BD-5D374110907C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0C4480B4-5D46-5831-8636-0E3FC29F7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15F954-5AB6-7954-1DB8-5F07628246EE}"/>
              </a:ext>
            </a:extLst>
          </p:cNvPr>
          <p:cNvSpPr/>
          <p:nvPr/>
        </p:nvSpPr>
        <p:spPr>
          <a:xfrm>
            <a:off x="6040645" y="1079500"/>
            <a:ext cx="436353" cy="1803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6637CD-46FB-8D36-63BC-E5188CCD40BC}"/>
              </a:ext>
            </a:extLst>
          </p:cNvPr>
          <p:cNvCxnSpPr>
            <a:cxnSpLocks/>
          </p:cNvCxnSpPr>
          <p:nvPr/>
        </p:nvCxnSpPr>
        <p:spPr>
          <a:xfrm rot="4620000">
            <a:off x="4890634" y="5722821"/>
            <a:ext cx="1872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B88813-029A-D46D-C632-89FCBD52FFA9}"/>
              </a:ext>
            </a:extLst>
          </p:cNvPr>
          <p:cNvCxnSpPr/>
          <p:nvPr/>
        </p:nvCxnSpPr>
        <p:spPr>
          <a:xfrm>
            <a:off x="6040645" y="2882900"/>
            <a:ext cx="0" cy="37917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39C2D8DC-5196-9463-2515-3C25A285C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1244030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Basic stuff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21ED5588-6826-EF41-B495-B66F63DA8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0941" y="2073383"/>
            <a:ext cx="8535424" cy="45931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What</a:t>
            </a:r>
            <a:r>
              <a:rPr lang="ja-JP" altLang="en-GB">
                <a:ea typeface="ＭＳ Ｐゴシック" panose="020B0600070205080204" pitchFamily="34" charset="-128"/>
              </a:rPr>
              <a:t>’</a:t>
            </a:r>
            <a:r>
              <a:rPr lang="en-GB" altLang="ja-JP">
                <a:ea typeface="ＭＳ Ｐゴシック" panose="020B0600070205080204" pitchFamily="34" charset="-128"/>
              </a:rPr>
              <a:t>s odd about these data streams? 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pic>
        <p:nvPicPr>
          <p:cNvPr id="17411" name="Picture 4" descr="&#13;example1.jpeg    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52A8BCC4-2365-5150-6658-533FC9E23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3" b="4979"/>
          <a:stretch>
            <a:fillRect/>
          </a:stretch>
        </p:blipFill>
        <p:spPr bwMode="auto">
          <a:xfrm>
            <a:off x="1559756" y="2557172"/>
            <a:ext cx="5205054" cy="34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&#13;example2.jpeg                                                  0004CEA8Macintosh HD                   BCFB972B:">
            <a:extLst>
              <a:ext uri="{FF2B5EF4-FFF2-40B4-BE49-F238E27FC236}">
                <a16:creationId xmlns:a16="http://schemas.microsoft.com/office/drawing/2014/main" id="{5484D28C-E865-E88B-6977-EB152F10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12483" r="13278" b="4979"/>
          <a:stretch>
            <a:fillRect/>
          </a:stretch>
        </p:blipFill>
        <p:spPr bwMode="auto">
          <a:xfrm>
            <a:off x="6466761" y="2575890"/>
            <a:ext cx="4168363" cy="343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2" name="Rectangle 6">
            <a:extLst>
              <a:ext uri="{FF2B5EF4-FFF2-40B4-BE49-F238E27FC236}">
                <a16:creationId xmlns:a16="http://schemas.microsoft.com/office/drawing/2014/main" id="{7C0494F0-3D72-A6CA-6B67-2708C3BE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8869" y="5943696"/>
            <a:ext cx="8777318" cy="854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50" tIns="36024" rIns="72050" bIns="36024">
            <a:spAutoFit/>
          </a:bodyPr>
          <a:lstStyle>
            <a:lvl1pPr marL="298450" indent="-29845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96925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969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969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969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540"/>
              <a:t>Moral: use </a:t>
            </a:r>
            <a:r>
              <a:rPr lang="en-GB" altLang="en-US" sz="2540" i="1"/>
              <a:t>(data-model)/noise</a:t>
            </a:r>
            <a:r>
              <a:rPr lang="en-GB" altLang="en-US" sz="2540"/>
              <a:t> or your signal-to-noise histogram to make sure your noise estimates are realistic!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2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DFFCF-A6EF-E10C-753D-62442C23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946BF0-0753-BFEC-B1BD-C19BAFABA9AE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C2BEEE-298A-4ED1-66B0-0A1934F417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287EE3-5909-FDFE-AE8E-003210D379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1B69862-CE02-A4DC-47D4-EFF7161D8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4F16CFB-2944-3EC2-3F48-CF6A33699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BDA2217-8AD3-C239-9F0C-96CF26F07E58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6F6FE935-59E3-019B-3D60-94D1993F0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6A43552-1C87-F31E-1419-F11154D60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5F9EC27B-B229-C50C-17AE-60FF8B7B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E661C60-468B-7551-9896-C5356C4FD186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7E73F2-EFFF-16F2-810E-B0AF713DC45E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96B9F3-FFFD-B9D5-5A1A-61520CDA4393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1198DC-E72B-8688-B438-44AE82265006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30AF50-A91E-3E35-E278-6B343A4FD279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C3F5D217-7AE7-B21C-7D1C-1E98ABB14E94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00E84E-712B-F4A6-B816-BACA787F21A5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D23A8B70-A069-51AA-A938-73C09A705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A7FBDF-53DE-94FF-AB96-BC9C3DFEBDE5}"/>
              </a:ext>
            </a:extLst>
          </p:cNvPr>
          <p:cNvSpPr/>
          <p:nvPr/>
        </p:nvSpPr>
        <p:spPr>
          <a:xfrm>
            <a:off x="6116845" y="1079500"/>
            <a:ext cx="436353" cy="1803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AAE71E-39B2-1B16-F308-83748246A4B8}"/>
              </a:ext>
            </a:extLst>
          </p:cNvPr>
          <p:cNvCxnSpPr>
            <a:cxnSpLocks/>
          </p:cNvCxnSpPr>
          <p:nvPr/>
        </p:nvCxnSpPr>
        <p:spPr>
          <a:xfrm rot="4620000">
            <a:off x="4890634" y="5722821"/>
            <a:ext cx="1872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03585B-A768-C47F-13F7-9BE80F2EF553}"/>
              </a:ext>
            </a:extLst>
          </p:cNvPr>
          <p:cNvCxnSpPr/>
          <p:nvPr/>
        </p:nvCxnSpPr>
        <p:spPr>
          <a:xfrm>
            <a:off x="6116845" y="2882900"/>
            <a:ext cx="0" cy="37917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E6ECBE-600A-195A-15D5-D11E543B52B0}"/>
              </a:ext>
            </a:extLst>
          </p:cNvPr>
          <p:cNvCxnSpPr>
            <a:cxnSpLocks/>
          </p:cNvCxnSpPr>
          <p:nvPr/>
        </p:nvCxnSpPr>
        <p:spPr>
          <a:xfrm>
            <a:off x="6037189" y="6634832"/>
            <a:ext cx="1163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1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92113-E667-D431-E664-957CCBC0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B4D6F31-BED5-0B6F-D0ED-81AD4BEF7E7B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78763A-F1D6-FEFB-B20A-C26187E41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384" y="-270244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318531-EFBC-DCC5-8AE9-736E25A96B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2648" y="-3506936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8E23B1A-FCD9-1BF1-28F6-D4C3274D5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4" y="151710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4A8B6AA-947E-0520-A54D-023F74F7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119" y="80732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A89261-E154-B672-DEDC-4EBFFC092344}"/>
              </a:ext>
            </a:extLst>
          </p:cNvPr>
          <p:cNvGrpSpPr/>
          <p:nvPr/>
        </p:nvGrpSpPr>
        <p:grpSpPr>
          <a:xfrm>
            <a:off x="12519719" y="8301874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7ACF625C-2ABB-4B16-C784-C7BEF94E8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5E926E9-D370-92AA-FB7E-B09CCC212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7CD4A351-6E5D-327E-7893-A6C7C767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6" y="8249235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E83FD55-A044-4E23-16CC-2E114C19021D}"/>
              </a:ext>
            </a:extLst>
          </p:cNvPr>
          <p:cNvGrpSpPr/>
          <p:nvPr/>
        </p:nvGrpSpPr>
        <p:grpSpPr>
          <a:xfrm>
            <a:off x="7200946" y="7721475"/>
            <a:ext cx="3979672" cy="3425750"/>
            <a:chOff x="5238096" y="2708017"/>
            <a:chExt cx="3979672" cy="3425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B1C89F-3431-0487-90DE-2FCD78D0445B}"/>
                </a:ext>
              </a:extLst>
            </p:cNvPr>
            <p:cNvSpPr txBox="1"/>
            <p:nvPr/>
          </p:nvSpPr>
          <p:spPr>
            <a:xfrm>
              <a:off x="5238096" y="297905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97BD74-8D49-1AEA-6E7D-B93BB95D921F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E73DBB9-7BFE-DB49-AFFE-E6F88404F070}"/>
              </a:ext>
            </a:extLst>
          </p:cNvPr>
          <p:cNvSpPr txBox="1"/>
          <p:nvPr/>
        </p:nvSpPr>
        <p:spPr>
          <a:xfrm>
            <a:off x="13673759" y="3348077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AB47E1-FC95-1FD2-F96D-070510A066F9}"/>
              </a:ext>
            </a:extLst>
          </p:cNvPr>
          <p:cNvGrpSpPr/>
          <p:nvPr/>
        </p:nvGrpSpPr>
        <p:grpSpPr>
          <a:xfrm>
            <a:off x="332440" y="7484906"/>
            <a:ext cx="10654410" cy="1737718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A23A232A-4720-32C3-5D2E-B7E513FE0D3C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B0AE62-4BA4-2A86-3AD4-979FA74236ED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0F90558D-902B-1ED2-C9F5-9C1E905B0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4670424" y="3902075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C1506A-3EA5-FFAA-3768-20478044299C}"/>
              </a:ext>
            </a:extLst>
          </p:cNvPr>
          <p:cNvSpPr/>
          <p:nvPr/>
        </p:nvSpPr>
        <p:spPr>
          <a:xfrm>
            <a:off x="6193045" y="1079500"/>
            <a:ext cx="436353" cy="1803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775046-26FA-1474-5D4D-0ECBA1C1B93C}"/>
              </a:ext>
            </a:extLst>
          </p:cNvPr>
          <p:cNvCxnSpPr>
            <a:cxnSpLocks/>
          </p:cNvCxnSpPr>
          <p:nvPr/>
        </p:nvCxnSpPr>
        <p:spPr>
          <a:xfrm rot="4620000">
            <a:off x="4890634" y="5722821"/>
            <a:ext cx="1872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1B6954-615B-35AB-4429-A712F8E5303A}"/>
              </a:ext>
            </a:extLst>
          </p:cNvPr>
          <p:cNvCxnSpPr/>
          <p:nvPr/>
        </p:nvCxnSpPr>
        <p:spPr>
          <a:xfrm>
            <a:off x="6193045" y="2882900"/>
            <a:ext cx="0" cy="37917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A1C430-4738-CAE9-FE92-D708C2F58B6A}"/>
              </a:ext>
            </a:extLst>
          </p:cNvPr>
          <p:cNvCxnSpPr>
            <a:cxnSpLocks/>
          </p:cNvCxnSpPr>
          <p:nvPr/>
        </p:nvCxnSpPr>
        <p:spPr>
          <a:xfrm>
            <a:off x="6037189" y="6634832"/>
            <a:ext cx="1163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E2AB-2E89-C413-48EE-9DFBACD50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BB6A7017-D505-457B-7FBF-FFFFA8599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7"/>
          <a:stretch/>
        </p:blipFill>
        <p:spPr bwMode="auto">
          <a:xfrm>
            <a:off x="0" y="2491594"/>
            <a:ext cx="2851152" cy="278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4DF875-E24F-C4C3-8325-CA26F772C5F3}"/>
              </a:ext>
            </a:extLst>
          </p:cNvPr>
          <p:cNvSpPr/>
          <p:nvPr/>
        </p:nvSpPr>
        <p:spPr>
          <a:xfrm>
            <a:off x="413915" y="5648848"/>
            <a:ext cx="1878712" cy="91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BBF1A1-A093-2B86-E493-8F740D32F8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7430" y="1581139"/>
            <a:ext cx="9591229" cy="1991249"/>
          </a:xfrm>
        </p:spPr>
        <p:txBody>
          <a:bodyPr/>
          <a:lstStyle/>
          <a:p>
            <a:r>
              <a:rPr lang="en-GB" sz="2800" dirty="0"/>
              <a:t>The RF deconvolution assumed a Gaussian PSF, which retains high-frequency structure, unlike Airy function. Need to use more realistic PSFs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582388-66FD-9263-A30A-9D6DF474E1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9694" y="776652"/>
            <a:ext cx="10766703" cy="497161"/>
          </a:xfrm>
        </p:spPr>
        <p:txBody>
          <a:bodyPr/>
          <a:lstStyle/>
          <a:p>
            <a:r>
              <a:rPr lang="en-GB" dirty="0"/>
              <a:t>The link between Fourier transform and telescope PSF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47A2584-8859-6E02-72FF-9F9526A4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719" y="-3357034"/>
            <a:ext cx="2851152" cy="36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37E6F0-F255-7129-DFA0-969DF99B5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37" y="333873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953DD4-2252-ED19-451C-7CFACD3D192E}"/>
              </a:ext>
            </a:extLst>
          </p:cNvPr>
          <p:cNvGrpSpPr/>
          <p:nvPr/>
        </p:nvGrpSpPr>
        <p:grpSpPr>
          <a:xfrm>
            <a:off x="1988071" y="3602516"/>
            <a:ext cx="1219200" cy="685800"/>
            <a:chOff x="1633021" y="3352800"/>
            <a:chExt cx="1219200" cy="685800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12BEE89C-CF45-70E3-1605-45E4804CD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021" y="4038600"/>
              <a:ext cx="1219200" cy="0"/>
            </a:xfrm>
            <a:prstGeom prst="line">
              <a:avLst/>
            </a:prstGeom>
            <a:noFill/>
            <a:ln w="38100">
              <a:solidFill>
                <a:srgbClr val="E3284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C737298A-1D9F-3864-0132-6C3BA8823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621" y="3352800"/>
              <a:ext cx="86201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3284A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F.T.</a:t>
              </a:r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967E0747-65D4-DBA0-BA4B-A86C1F36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58" y="3384774"/>
            <a:ext cx="1720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D39E85E-884E-75C5-2238-2F2115F020C2}"/>
              </a:ext>
            </a:extLst>
          </p:cNvPr>
          <p:cNvGrpSpPr/>
          <p:nvPr/>
        </p:nvGrpSpPr>
        <p:grpSpPr>
          <a:xfrm>
            <a:off x="5610650" y="2830960"/>
            <a:ext cx="3983035" cy="3594540"/>
            <a:chOff x="5234733" y="2708017"/>
            <a:chExt cx="3983035" cy="35945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1A1623-89CA-44E6-D0F5-CA129E8CE416}"/>
                </a:ext>
              </a:extLst>
            </p:cNvPr>
            <p:cNvSpPr txBox="1"/>
            <p:nvPr/>
          </p:nvSpPr>
          <p:spPr>
            <a:xfrm>
              <a:off x="5234733" y="3147847"/>
              <a:ext cx="3865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99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(  )</a:t>
              </a:r>
              <a:endParaRPr kumimoji="0" lang="en-GB" sz="19900" b="0" i="0" u="none" strike="noStrike" kern="1200" cap="none" spc="0" normalizeH="0" baseline="3000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9B3789-D3FF-F6FD-BE8C-31D0153B6CF7}"/>
                </a:ext>
              </a:extLst>
            </p:cNvPr>
            <p:cNvSpPr txBox="1"/>
            <p:nvPr/>
          </p:nvSpPr>
          <p:spPr>
            <a:xfrm>
              <a:off x="8545789" y="2708017"/>
              <a:ext cx="67197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BD137C-77EE-81B1-E634-85DA72F15425}"/>
              </a:ext>
            </a:extLst>
          </p:cNvPr>
          <p:cNvSpPr txBox="1"/>
          <p:nvPr/>
        </p:nvSpPr>
        <p:spPr>
          <a:xfrm>
            <a:off x="9331530" y="4162128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= Airy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AA78CD-1D85-EF19-383A-7467FE600C50}"/>
              </a:ext>
            </a:extLst>
          </p:cNvPr>
          <p:cNvGrpSpPr/>
          <p:nvPr/>
        </p:nvGrpSpPr>
        <p:grpSpPr>
          <a:xfrm>
            <a:off x="1475185" y="5309900"/>
            <a:ext cx="10450325" cy="1555429"/>
            <a:chOff x="526207" y="4978400"/>
            <a:chExt cx="9113111" cy="1737718"/>
          </a:xfrm>
        </p:grpSpPr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6B0D9BEE-217F-494C-9686-D1407E798A85}"/>
                </a:ext>
              </a:extLst>
            </p:cNvPr>
            <p:cNvSpPr/>
            <p:nvPr/>
          </p:nvSpPr>
          <p:spPr>
            <a:xfrm rot="16200000">
              <a:off x="4213904" y="1290703"/>
              <a:ext cx="1737718" cy="9113111"/>
            </a:xfrm>
            <a:prstGeom prst="bentArrow">
              <a:avLst>
                <a:gd name="adj1" fmla="val 33338"/>
                <a:gd name="adj2" fmla="val 50000"/>
                <a:gd name="adj3" fmla="val 25000"/>
                <a:gd name="adj4" fmla="val 43750"/>
              </a:avLst>
            </a:prstGeom>
            <a:solidFill>
              <a:srgbClr val="0606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2EC45-594A-3D46-DD61-B670517C92A9}"/>
                </a:ext>
              </a:extLst>
            </p:cNvPr>
            <p:cNvSpPr txBox="1"/>
            <p:nvPr/>
          </p:nvSpPr>
          <p:spPr>
            <a:xfrm>
              <a:off x="2155117" y="6254156"/>
              <a:ext cx="728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There is no Fourier information on smaller scales in Sinc or Airy functions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EC496E5-BDEA-E50F-A8E5-690D9EC83393}"/>
              </a:ext>
            </a:extLst>
          </p:cNvPr>
          <p:cNvSpPr/>
          <p:nvPr/>
        </p:nvSpPr>
        <p:spPr>
          <a:xfrm>
            <a:off x="14042340" y="-2429244"/>
            <a:ext cx="436353" cy="1803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659A84-8786-CF1C-532F-6D59F99B5BB0}"/>
              </a:ext>
            </a:extLst>
          </p:cNvPr>
          <p:cNvCxnSpPr>
            <a:cxnSpLocks/>
          </p:cNvCxnSpPr>
          <p:nvPr/>
        </p:nvCxnSpPr>
        <p:spPr>
          <a:xfrm rot="4620000">
            <a:off x="220210" y="4312340"/>
            <a:ext cx="1872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C99A07-56B2-06EB-5F07-9C39510CBD79}"/>
              </a:ext>
            </a:extLst>
          </p:cNvPr>
          <p:cNvCxnSpPr/>
          <p:nvPr/>
        </p:nvCxnSpPr>
        <p:spPr>
          <a:xfrm>
            <a:off x="1522621" y="1748864"/>
            <a:ext cx="0" cy="37917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E9F7BE-0F33-39FA-9FEB-A87562580553}"/>
              </a:ext>
            </a:extLst>
          </p:cNvPr>
          <p:cNvCxnSpPr>
            <a:cxnSpLocks/>
          </p:cNvCxnSpPr>
          <p:nvPr/>
        </p:nvCxnSpPr>
        <p:spPr>
          <a:xfrm>
            <a:off x="1366765" y="5224351"/>
            <a:ext cx="116375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16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44C3C-B04B-3CD8-9BAA-4E294EFF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4" descr="&#13;airy_demo.jpg                                                  0023EC83Macintosh HD                   BCFB972B:">
            <a:extLst>
              <a:ext uri="{FF2B5EF4-FFF2-40B4-BE49-F238E27FC236}">
                <a16:creationId xmlns:a16="http://schemas.microsoft.com/office/drawing/2014/main" id="{30C0148A-389C-BAFB-9A2D-D8C71BA1E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9" t="5421" r="27266" b="51945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5" name="Rectangle 2">
            <a:extLst>
              <a:ext uri="{FF2B5EF4-FFF2-40B4-BE49-F238E27FC236}">
                <a16:creationId xmlns:a16="http://schemas.microsoft.com/office/drawing/2014/main" id="{2998012A-71DC-2F13-236F-0147E0A7D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   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D04E8582-FA6C-C5B3-A701-48DC7735E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0824" y="414677"/>
            <a:ext cx="11335657" cy="113984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Spitzer 24</a:t>
            </a:r>
            <a:r>
              <a:rPr lang="en-GB" altLang="en-US" dirty="0">
                <a:solidFill>
                  <a:schemeClr val="bg1"/>
                </a:solidFill>
                <a:ea typeface="ＭＳ Ｐゴシック" panose="020B0600070205080204" pitchFamily="34" charset="-128"/>
                <a:sym typeface="Symbol" pitchFamily="2" charset="2"/>
              </a:rPr>
              <a:t>m image of the GOODS-N field. Very high signal-to-noise and essentially at the diffraction limit. </a:t>
            </a:r>
          </a:p>
        </p:txBody>
      </p:sp>
    </p:spTree>
    <p:extLst>
      <p:ext uri="{BB962C8B-B14F-4D97-AF65-F5344CB8AC3E}">
        <p14:creationId xmlns:p14="http://schemas.microsoft.com/office/powerpoint/2010/main" val="324328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DD925-51D1-8EBC-E66A-3D81D153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FCD6BB2B-438F-B870-1E8E-8E62E32357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7980" y="345564"/>
            <a:ext cx="9289333" cy="679609"/>
          </a:xfrm>
        </p:spPr>
        <p:txBody>
          <a:bodyPr/>
          <a:lstStyle/>
          <a:p>
            <a:pPr eaLnBrk="1" hangingPunct="1"/>
            <a:r>
              <a:rPr lang="en-GB" altLang="en-US" sz="3991" dirty="0">
                <a:ea typeface="ＭＳ Ｐゴシック" panose="020B0600070205080204" pitchFamily="34" charset="-128"/>
              </a:rPr>
              <a:t>Deconvolution - what went wrong?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54274" name="Picture 5" descr="fig1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A2FEA767-160B-3611-6F6B-9BE3E1E74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t="4710" r="24646" b="12856"/>
          <a:stretch>
            <a:fillRect/>
          </a:stretch>
        </p:blipFill>
        <p:spPr bwMode="auto">
          <a:xfrm>
            <a:off x="1767094" y="1382255"/>
            <a:ext cx="2349833" cy="241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6" descr="fig2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B1D7C590-9605-BA9E-6C22-2DEBD5F2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t="4710" r="24646" b="15211"/>
          <a:stretch>
            <a:fillRect/>
          </a:stretch>
        </p:blipFill>
        <p:spPr bwMode="auto">
          <a:xfrm>
            <a:off x="4738942" y="1382255"/>
            <a:ext cx="2349833" cy="23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5" name="Picture 7" descr="fig3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C1F95D02-C30C-B00A-E664-CB612E052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2" t="4710" r="24648" b="15211"/>
          <a:stretch>
            <a:fillRect/>
          </a:stretch>
        </p:blipFill>
        <p:spPr bwMode="auto">
          <a:xfrm>
            <a:off x="1767094" y="4146765"/>
            <a:ext cx="2349833" cy="23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6" name="Picture 8" descr="fig4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9D4D1266-0FE2-589B-D925-BD3E53B8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4" t="4710" r="24686" b="15211"/>
          <a:stretch>
            <a:fillRect/>
          </a:stretch>
        </p:blipFill>
        <p:spPr bwMode="auto">
          <a:xfrm>
            <a:off x="4738942" y="4146765"/>
            <a:ext cx="2349833" cy="23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7" name="Picture 9" descr="fig5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BFCA0C02-C0DA-1748-AC57-0E8E359FB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2" t="5251" r="24648" b="14671"/>
          <a:stretch>
            <a:fillRect/>
          </a:stretch>
        </p:blipFill>
        <p:spPr bwMode="auto">
          <a:xfrm>
            <a:off x="8263692" y="4077652"/>
            <a:ext cx="2349833" cy="23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9" name="Picture 11" descr="fig6.jpg                                                       003F9A0EMacintosh HD                   BCFB972B:">
            <a:extLst>
              <a:ext uri="{FF2B5EF4-FFF2-40B4-BE49-F238E27FC236}">
                <a16:creationId xmlns:a16="http://schemas.microsoft.com/office/drawing/2014/main" id="{CAEF761D-DBCB-4B35-601E-EE12C537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4" t="4710" r="24686" b="15211"/>
          <a:stretch>
            <a:fillRect/>
          </a:stretch>
        </p:blipFill>
        <p:spPr bwMode="auto">
          <a:xfrm>
            <a:off x="8194580" y="1382255"/>
            <a:ext cx="2349833" cy="23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3">
            <a:extLst>
              <a:ext uri="{FF2B5EF4-FFF2-40B4-BE49-F238E27FC236}">
                <a16:creationId xmlns:a16="http://schemas.microsoft.com/office/drawing/2014/main" id="{00420BD6-05E1-87FC-4719-2879C1353E0D}"/>
              </a:ext>
            </a:extLst>
          </p:cNvPr>
          <p:cNvGrpSpPr>
            <a:grpSpLocks/>
          </p:cNvGrpSpPr>
          <p:nvPr/>
        </p:nvGrpSpPr>
        <p:grpSpPr bwMode="auto">
          <a:xfrm>
            <a:off x="2872897" y="3786805"/>
            <a:ext cx="570180" cy="371481"/>
            <a:chOff x="1056" y="2630"/>
            <a:chExt cx="396" cy="258"/>
          </a:xfrm>
        </p:grpSpPr>
        <p:sp>
          <p:nvSpPr>
            <p:cNvPr id="54292" name="Line 13">
              <a:extLst>
                <a:ext uri="{FF2B5EF4-FFF2-40B4-BE49-F238E27FC236}">
                  <a16:creationId xmlns:a16="http://schemas.microsoft.com/office/drawing/2014/main" id="{B197AE6F-0059-92DC-D738-B3316FAF1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4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3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54293" name="Rectangle 14">
              <a:extLst>
                <a:ext uri="{FF2B5EF4-FFF2-40B4-BE49-F238E27FC236}">
                  <a16:creationId xmlns:a16="http://schemas.microsoft.com/office/drawing/2014/main" id="{876BD736-1BD2-CB8F-0841-A054FEA80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" y="2630"/>
              <a:ext cx="32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814" b="0" i="0" u="none" strike="noStrike" kern="1200" cap="none" spc="0" normalizeH="0" baseline="0" noProof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FT</a:t>
              </a:r>
              <a:endParaRPr kumimoji="0" lang="en-GB" altLang="en-US" sz="2721" b="0" i="0" u="none" strike="noStrike" kern="1200" cap="none" spc="0" normalizeH="0" baseline="0" noProof="0">
                <a:ln>
                  <a:noFill/>
                </a:ln>
                <a:solidFill>
                  <a:srgbClr val="E3284A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" name="Group 24">
            <a:extLst>
              <a:ext uri="{FF2B5EF4-FFF2-40B4-BE49-F238E27FC236}">
                <a16:creationId xmlns:a16="http://schemas.microsoft.com/office/drawing/2014/main" id="{D177C146-BBFC-40D7-3781-DEF42EB8312E}"/>
              </a:ext>
            </a:extLst>
          </p:cNvPr>
          <p:cNvGrpSpPr>
            <a:grpSpLocks/>
          </p:cNvGrpSpPr>
          <p:nvPr/>
        </p:nvGrpSpPr>
        <p:grpSpPr bwMode="auto">
          <a:xfrm>
            <a:off x="5844740" y="3801198"/>
            <a:ext cx="573059" cy="371481"/>
            <a:chOff x="3120" y="2640"/>
            <a:chExt cx="398" cy="258"/>
          </a:xfrm>
        </p:grpSpPr>
        <p:sp>
          <p:nvSpPr>
            <p:cNvPr id="54290" name="Line 15">
              <a:extLst>
                <a:ext uri="{FF2B5EF4-FFF2-40B4-BE49-F238E27FC236}">
                  <a16:creationId xmlns:a16="http://schemas.microsoft.com/office/drawing/2014/main" id="{A8491796-DA50-9861-6EAC-2FEF64E2B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64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3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54291" name="Rectangle 16">
              <a:extLst>
                <a:ext uri="{FF2B5EF4-FFF2-40B4-BE49-F238E27FC236}">
                  <a16:creationId xmlns:a16="http://schemas.microsoft.com/office/drawing/2014/main" id="{ABA1D5A9-2816-C961-A99C-59D62221C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" y="2640"/>
              <a:ext cx="32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814" b="0" i="0" u="none" strike="noStrike" kern="1200" cap="none" spc="0" normalizeH="0" baseline="0" noProof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FT</a:t>
              </a:r>
              <a:endParaRPr kumimoji="0" lang="en-GB" altLang="en-US" sz="2721" b="0" i="0" u="none" strike="noStrike" kern="1200" cap="none" spc="0" normalizeH="0" baseline="0" noProof="0">
                <a:ln>
                  <a:noFill/>
                </a:ln>
                <a:solidFill>
                  <a:srgbClr val="E3284A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78545" name="Rectangle 17">
            <a:extLst>
              <a:ext uri="{FF2B5EF4-FFF2-40B4-BE49-F238E27FC236}">
                <a16:creationId xmlns:a16="http://schemas.microsoft.com/office/drawing/2014/main" id="{318A89AA-AB1E-9C93-E269-BEC6F0BB4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040" y="4957400"/>
            <a:ext cx="503664" cy="79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535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itchFamily="2" charset="2"/>
              </a:rPr>
              <a:t></a:t>
            </a:r>
            <a:endParaRPr kumimoji="0" lang="en-GB" altLang="en-US" sz="2721" b="0" i="0" u="none" strike="noStrike" kern="1200" cap="none" spc="0" normalizeH="0" baseline="0" noProof="0">
              <a:ln>
                <a:noFill/>
              </a:ln>
              <a:solidFill>
                <a:srgbClr val="E3284A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8546" name="Rectangle 18">
            <a:extLst>
              <a:ext uri="{FF2B5EF4-FFF2-40B4-BE49-F238E27FC236}">
                <a16:creationId xmlns:a16="http://schemas.microsoft.com/office/drawing/2014/main" id="{0F689ACE-FC24-6490-478E-8294B952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340" y="4961719"/>
            <a:ext cx="524503" cy="79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535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=</a:t>
            </a: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6B195CB2-5037-3773-D7B6-ABA13DFDF274}"/>
              </a:ext>
            </a:extLst>
          </p:cNvPr>
          <p:cNvGrpSpPr>
            <a:grpSpLocks/>
          </p:cNvGrpSpPr>
          <p:nvPr/>
        </p:nvGrpSpPr>
        <p:grpSpPr bwMode="auto">
          <a:xfrm>
            <a:off x="9369485" y="3732089"/>
            <a:ext cx="642172" cy="414676"/>
            <a:chOff x="5568" y="2592"/>
            <a:chExt cx="446" cy="288"/>
          </a:xfrm>
        </p:grpSpPr>
        <p:sp>
          <p:nvSpPr>
            <p:cNvPr id="54288" name="Rectangle 19">
              <a:extLst>
                <a:ext uri="{FF2B5EF4-FFF2-40B4-BE49-F238E27FC236}">
                  <a16:creationId xmlns:a16="http://schemas.microsoft.com/office/drawing/2014/main" id="{E23029DA-37E7-1A0F-FE47-5FC43DB60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8" y="2592"/>
              <a:ext cx="32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814" b="0" i="0" u="none" strike="noStrike" kern="1200" cap="none" spc="0" normalizeH="0" baseline="0" noProof="0">
                  <a:ln>
                    <a:noFill/>
                  </a:ln>
                  <a:solidFill>
                    <a:srgbClr val="060645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FT</a:t>
              </a:r>
              <a:endParaRPr kumimoji="0" lang="en-GB" altLang="en-US" sz="2721" b="0" i="0" u="none" strike="noStrike" kern="1200" cap="none" spc="0" normalizeH="0" baseline="0" noProof="0">
                <a:ln>
                  <a:noFill/>
                </a:ln>
                <a:solidFill>
                  <a:srgbClr val="E3284A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289" name="Line 21">
              <a:extLst>
                <a:ext uri="{FF2B5EF4-FFF2-40B4-BE49-F238E27FC236}">
                  <a16:creationId xmlns:a16="http://schemas.microsoft.com/office/drawing/2014/main" id="{D3CF6A17-DAB7-9C74-0167-F9642FB316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68" y="2592"/>
              <a:ext cx="0" cy="2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3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54285" name="Rectangle 22">
            <a:extLst>
              <a:ext uri="{FF2B5EF4-FFF2-40B4-BE49-F238E27FC236}">
                <a16:creationId xmlns:a16="http://schemas.microsoft.com/office/drawing/2014/main" id="{0C1840C0-16C6-36B4-FC8F-21968A9B9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982" y="6549873"/>
            <a:ext cx="8693405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51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3.6</a:t>
            </a:r>
            <a:r>
              <a:rPr kumimoji="0" lang="en-GB" altLang="en-US" sz="1451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itchFamily="2" charset="2"/>
              </a:rPr>
              <a:t>m image of</a:t>
            </a:r>
            <a:r>
              <a:rPr kumimoji="0" lang="en-GB" altLang="en-US" sz="1451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NGC7793, from SINGS survey. PSF (resampled) and data from ssc.spitzer.caltech.edu</a:t>
            </a:r>
          </a:p>
        </p:txBody>
      </p:sp>
      <p:sp>
        <p:nvSpPr>
          <p:cNvPr id="54286" name="Rectangle 26">
            <a:extLst>
              <a:ext uri="{FF2B5EF4-FFF2-40B4-BE49-F238E27FC236}">
                <a16:creationId xmlns:a16="http://schemas.microsoft.com/office/drawing/2014/main" id="{55CA7EF4-4072-D1C3-832A-170AE73C5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335" y="1077007"/>
            <a:ext cx="782587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51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IMAGE</a:t>
            </a:r>
          </a:p>
        </p:txBody>
      </p:sp>
      <p:sp>
        <p:nvSpPr>
          <p:cNvPr id="54287" name="Rectangle 27">
            <a:extLst>
              <a:ext uri="{FF2B5EF4-FFF2-40B4-BE49-F238E27FC236}">
                <a16:creationId xmlns:a16="http://schemas.microsoft.com/office/drawing/2014/main" id="{97C4C130-6177-30E2-161A-09E83955D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408" y="1105804"/>
            <a:ext cx="545342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51" b="0" i="0" u="none" strike="noStrike" kern="1200" cap="none" spc="0" normalizeH="0" baseline="0" noProof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PSF</a:t>
            </a:r>
          </a:p>
        </p:txBody>
      </p:sp>
    </p:spTree>
    <p:extLst>
      <p:ext uri="{BB962C8B-B14F-4D97-AF65-F5344CB8AC3E}">
        <p14:creationId xmlns:p14="http://schemas.microsoft.com/office/powerpoint/2010/main" val="40573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45" grpId="0" autoUpdateAnimBg="0"/>
      <p:bldP spid="278546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B3F5C9-DC67-5151-37CF-1E9A44242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0">
            <a:extLst>
              <a:ext uri="{FF2B5EF4-FFF2-40B4-BE49-F238E27FC236}">
                <a16:creationId xmlns:a16="http://schemas.microsoft.com/office/drawing/2014/main" id="{EE46082F-D044-183B-A96E-1BE2F0668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55298" name="Rectangle 21">
            <a:extLst>
              <a:ext uri="{FF2B5EF4-FFF2-40B4-BE49-F238E27FC236}">
                <a16:creationId xmlns:a16="http://schemas.microsoft.com/office/drawing/2014/main" id="{E49A6ED7-914A-92D3-5843-5D8FAA803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288" y="2045301"/>
            <a:ext cx="8535424" cy="3326051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Moral: need sufficient signal-to-noise in Fourier components 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A Gaussian PSF is also a Gaussian in Fourier space so high-frequency components are suppressed by a factor ~exp(-0.5(k/k</a:t>
            </a:r>
            <a:r>
              <a:rPr lang="en-GB" altLang="en-US" baseline="-25000" dirty="0">
                <a:ea typeface="ＭＳ Ｐゴシック" panose="020B0600070205080204" pitchFamily="34" charset="-128"/>
              </a:rPr>
              <a:t>0</a:t>
            </a:r>
            <a:r>
              <a:rPr lang="en-GB" altLang="en-US" dirty="0">
                <a:ea typeface="ＭＳ Ｐゴシック" panose="020B0600070205080204" pitchFamily="34" charset="-128"/>
              </a:rPr>
              <a:t>)</a:t>
            </a:r>
            <a:r>
              <a:rPr lang="en-GB" altLang="en-US" baseline="30000" dirty="0">
                <a:ea typeface="ＭＳ Ｐゴシック" panose="020B0600070205080204" pitchFamily="34" charset="-128"/>
              </a:rPr>
              <a:t>2</a:t>
            </a:r>
            <a:r>
              <a:rPr lang="en-GB" altLang="en-US" dirty="0">
                <a:ea typeface="ＭＳ Ｐゴシック" panose="020B0600070205080204" pitchFamily="34" charset="-128"/>
              </a:rPr>
              <a:t>) 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Even in my Rosalind Franklin deconvolution earlier, digitisation error crept in on the smallest scales so not all Fourier modes could be boosted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ED61CA-C409-3C9D-5A67-675D87A5C399}"/>
              </a:ext>
            </a:extLst>
          </p:cNvPr>
          <p:cNvSpPr txBox="1">
            <a:spLocks noChangeArrowheads="1"/>
          </p:cNvSpPr>
          <p:nvPr/>
        </p:nvSpPr>
        <p:spPr>
          <a:xfrm>
            <a:off x="1451333" y="807039"/>
            <a:ext cx="9289333" cy="67960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991" b="0" i="0" u="none" strike="noStrike" kern="1200" cap="none" spc="0" normalizeH="0" baseline="0" noProof="0" dirty="0">
                <a:ln>
                  <a:noFill/>
                </a:ln>
                <a:solidFill>
                  <a:srgbClr val="060645"/>
                </a:solidFill>
                <a:effectLst/>
                <a:uLnTx/>
                <a:uFillTx/>
                <a:latin typeface="Poppins SemiBold"/>
                <a:ea typeface="ＭＳ Ｐゴシック" panose="020B0600070205080204" pitchFamily="34" charset="-128"/>
                <a:cs typeface="+mj-cs"/>
              </a:rPr>
              <a:t>Deconvolution - what went wrong?</a:t>
            </a:r>
            <a:endParaRPr kumimoji="0" lang="en-GB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60645"/>
              </a:solidFill>
              <a:effectLst/>
              <a:uLnTx/>
              <a:uFillTx/>
              <a:latin typeface="Poppins SemiBold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4208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D944CE14-9C6C-3743-2E38-9A02A0698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The limits of deconvolution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EE1B0604-BB47-D7A2-E6B1-B936F90EF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7657" y="1199395"/>
            <a:ext cx="10638972" cy="5504542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Position of an isolated point source can be found to an accuracy of 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about </a:t>
            </a:r>
            <a:r>
              <a:rPr lang="en-GB" altLang="en-US" sz="2177" baseline="-25000" dirty="0">
                <a:ea typeface="ＭＳ Ｐゴシック" panose="020B0600070205080204" pitchFamily="34" charset="-128"/>
                <a:sym typeface="Symbol" pitchFamily="2" charset="2"/>
              </a:rPr>
              <a:t>FWHM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/(2S/N) which tends to </a:t>
            </a:r>
            <a:r>
              <a:rPr lang="en-GB" altLang="en-US" sz="2177" i="1" dirty="0">
                <a:ea typeface="ＭＳ Ｐゴシック" panose="020B0600070205080204" pitchFamily="34" charset="-128"/>
                <a:sym typeface="Symbol" pitchFamily="2" charset="2"/>
              </a:rPr>
              <a:t>zero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 as S/N (e.g. Condon 1997 PASP 109, 166)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Arbitrary Fourier-based super-resolution </a:t>
            </a:r>
            <a:r>
              <a:rPr lang="en-GB" altLang="en-US" sz="2177" i="1" dirty="0">
                <a:ea typeface="ＭＳ Ｐゴシック" panose="020B0600070205080204" pitchFamily="34" charset="-128"/>
                <a:sym typeface="Symbol" pitchFamily="2" charset="2"/>
              </a:rPr>
              <a:t>is 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mathematically possible if noise-free but what if we add noise? Resolution can be improved only by a factor (S/N)</a:t>
            </a:r>
            <a:r>
              <a:rPr lang="en-GB" altLang="en-US" sz="2177" baseline="30000" dirty="0">
                <a:ea typeface="ＭＳ Ｐゴシック" panose="020B0600070205080204" pitchFamily="34" charset="-128"/>
                <a:sym typeface="Symbol" pitchFamily="2" charset="2"/>
              </a:rPr>
              <a:t>1/2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 (Lucy 1992 AJ 261, 706)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Rayleigh-like argument by Lucy 1992 AJ 104, 1260 &amp; Lucy 1992 A&amp;A 261, 706: can we resolve an equal-component double star in a deconvolved image? </a:t>
            </a:r>
          </a:p>
          <a:p>
            <a:pPr lvl="1"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Distinguishing one star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vs. </a:t>
            </a:r>
            <a:r>
              <a:rPr lang="en-GB" altLang="en-US" sz="2177" dirty="0">
                <a:ea typeface="ＭＳ Ｐゴシック" panose="020B0600070205080204" pitchFamily="34" charset="-128"/>
              </a:rPr>
              <a:t>two stars depends on the image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dipole</a:t>
            </a:r>
            <a:r>
              <a:rPr lang="en-GB" altLang="en-US" sz="2177" dirty="0">
                <a:ea typeface="ＭＳ Ｐゴシック" panose="020B0600070205080204" pitchFamily="34" charset="-128"/>
              </a:rPr>
              <a:t>. Its measurement scales as (S/N)</a:t>
            </a:r>
            <a:r>
              <a:rPr lang="en-GB" altLang="en-US" sz="2177" baseline="30000" dirty="0">
                <a:ea typeface="ＭＳ Ｐゴシック" panose="020B0600070205080204" pitchFamily="34" charset="-128"/>
              </a:rPr>
              <a:t>1/4</a:t>
            </a:r>
            <a:r>
              <a:rPr lang="en-GB" altLang="en-US" sz="2177" dirty="0">
                <a:ea typeface="ＭＳ Ｐゴシック" panose="020B0600070205080204" pitchFamily="34" charset="-128"/>
              </a:rPr>
              <a:t>.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What about distinguishing a double star from an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extended</a:t>
            </a:r>
            <a:r>
              <a:rPr lang="en-GB" altLang="en-US" sz="2177" dirty="0">
                <a:ea typeface="ＭＳ Ｐゴシック" panose="020B0600070205080204" pitchFamily="34" charset="-128"/>
              </a:rPr>
              <a:t> object?</a:t>
            </a:r>
          </a:p>
          <a:p>
            <a:pPr lvl="1"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This is a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quadrupole </a:t>
            </a:r>
            <a:r>
              <a:rPr lang="en-GB" altLang="en-US" sz="2177" dirty="0">
                <a:ea typeface="ＭＳ Ｐゴシック" panose="020B0600070205080204" pitchFamily="34" charset="-128"/>
              </a:rPr>
              <a:t>measurement, scaling as (S/N)</a:t>
            </a:r>
            <a:r>
              <a:rPr lang="en-GB" altLang="en-US" sz="2177" baseline="30000" dirty="0">
                <a:ea typeface="ＭＳ Ｐゴシック" panose="020B0600070205080204" pitchFamily="34" charset="-128"/>
              </a:rPr>
              <a:t>1/8</a:t>
            </a:r>
            <a:r>
              <a:rPr lang="en-GB" altLang="en-US" sz="2177" dirty="0">
                <a:ea typeface="ＭＳ Ｐゴシック" panose="020B0600070205080204" pitchFamily="34" charset="-128"/>
              </a:rPr>
              <a:t>. </a:t>
            </a:r>
          </a:p>
          <a:p>
            <a:pPr eaLnBrk="1" hangingPunct="1"/>
            <a:r>
              <a:rPr lang="en-GB" altLang="en-US" sz="2177" b="1" i="1" dirty="0">
                <a:ea typeface="ＭＳ Ｐゴシック" panose="020B0600070205080204" pitchFamily="34" charset="-128"/>
              </a:rPr>
              <a:t>These are formidable barriers!</a:t>
            </a:r>
            <a:r>
              <a:rPr lang="en-GB" altLang="en-US" b="1" i="1" dirty="0">
                <a:ea typeface="ＭＳ Ｐゴシック" panose="020B0600070205080204" pitchFamily="34" charset="-128"/>
              </a:rPr>
              <a:t> </a:t>
            </a:r>
            <a:r>
              <a:rPr lang="en-GB" altLang="en-US" sz="2177" dirty="0">
                <a:ea typeface="ＭＳ Ｐゴシック" panose="020B0600070205080204" pitchFamily="34" charset="-128"/>
              </a:rPr>
              <a:t>But gains appear better if assuming a model (e.g. quasar host galaxies, gravitational lenses).</a:t>
            </a:r>
            <a:endParaRPr lang="en-GB" altLang="en-US" b="1" i="1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664D3046-3936-065F-B4CF-A5A9D3BC7D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The limits of deconvolution</a:t>
            </a:r>
          </a:p>
        </p:txBody>
      </p:sp>
      <p:pic>
        <p:nvPicPr>
          <p:cNvPr id="57346" name="Picture 5">
            <a:extLst>
              <a:ext uri="{FF2B5EF4-FFF2-40B4-BE49-F238E27FC236}">
                <a16:creationId xmlns:a16="http://schemas.microsoft.com/office/drawing/2014/main" id="{82938414-4407-B08A-5479-FA1EED86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96" y="1174917"/>
            <a:ext cx="7395064" cy="381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6">
            <a:extLst>
              <a:ext uri="{FF2B5EF4-FFF2-40B4-BE49-F238E27FC236}">
                <a16:creationId xmlns:a16="http://schemas.microsoft.com/office/drawing/2014/main" id="{A7AA1106-9C93-8CF3-E9C0-5B356010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798" y="5114344"/>
            <a:ext cx="8407277" cy="162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995"/>
              <a:t>Cloverleaf quasar observed with ESO 2.2m telescope (figure from Magain et al. 1998 ApJ 494, 472). Left: observed image with FWHM 1.3</a:t>
            </a:r>
            <a:r>
              <a:rPr lang="ja-JP" altLang="en-GB" sz="1995"/>
              <a:t>’’</a:t>
            </a:r>
            <a:r>
              <a:rPr lang="en-GB" altLang="ja-JP" sz="1995"/>
              <a:t>. Right: deconvolved image with 0.5</a:t>
            </a:r>
            <a:r>
              <a:rPr lang="ja-JP" altLang="en-GB" sz="1995"/>
              <a:t>’’</a:t>
            </a:r>
            <a:r>
              <a:rPr lang="en-GB" altLang="ja-JP" sz="1995"/>
              <a:t> resolution, made assuming the image is made of a number of point sources. But note that we don</a:t>
            </a:r>
            <a:r>
              <a:rPr lang="ja-JP" altLang="en-GB" sz="1995"/>
              <a:t>’</a:t>
            </a:r>
            <a:r>
              <a:rPr lang="en-GB" altLang="ja-JP" sz="1995"/>
              <a:t>t necessarily have information at 0.5</a:t>
            </a:r>
            <a:r>
              <a:rPr lang="ja-JP" altLang="en-GB" sz="1995"/>
              <a:t>’’</a:t>
            </a:r>
            <a:r>
              <a:rPr lang="en-GB" altLang="ja-JP" sz="1995"/>
              <a:t> resolution </a:t>
            </a:r>
            <a:r>
              <a:rPr lang="en-GB" altLang="ja-JP" sz="1995" i="1"/>
              <a:t>everywhere</a:t>
            </a:r>
            <a:r>
              <a:rPr lang="en-GB" altLang="ja-JP" sz="1995"/>
              <a:t> in the image. </a:t>
            </a:r>
            <a:endParaRPr lang="en-GB" altLang="en-US" sz="1995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5CDEE-DAFE-74AA-D965-5C231C322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99" y="2880002"/>
            <a:ext cx="7200000" cy="2012859"/>
          </a:xfrm>
        </p:spPr>
        <p:txBody>
          <a:bodyPr/>
          <a:lstStyle/>
          <a:p>
            <a:r>
              <a:rPr lang="en-GB" dirty="0"/>
              <a:t>A very fast whizz through some deconvolution tools</a:t>
            </a:r>
          </a:p>
        </p:txBody>
      </p:sp>
    </p:spTree>
    <p:extLst>
      <p:ext uri="{BB962C8B-B14F-4D97-AF65-F5344CB8AC3E}">
        <p14:creationId xmlns:p14="http://schemas.microsoft.com/office/powerpoint/2010/main" val="1228073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F229BC49-3E0C-4421-8F29-4D7DBAD91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C25B6783-CAFD-5D5F-D51A-21CB37737A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1531" y="1174917"/>
            <a:ext cx="9109924" cy="5503102"/>
          </a:xfrm>
        </p:spPr>
        <p:txBody>
          <a:bodyPr/>
          <a:lstStyle/>
          <a:p>
            <a:pPr marL="483794" indent="-483794"/>
            <a:r>
              <a:rPr lang="en-GB" altLang="en-US" sz="2177">
                <a:ea typeface="ＭＳ Ｐゴシック" panose="020B0600070205080204" pitchFamily="34" charset="-128"/>
              </a:rPr>
              <a:t>Interferometry only samples a small part of the Fourier plane (known as u-v plane in astronomy). This means the point spread function has lots of features (</a:t>
            </a:r>
            <a:r>
              <a:rPr lang="ja-JP" altLang="en-GB" sz="2177">
                <a:ea typeface="ＭＳ Ｐゴシック" panose="020B0600070205080204" pitchFamily="34" charset="-128"/>
              </a:rPr>
              <a:t>“</a:t>
            </a:r>
            <a:r>
              <a:rPr lang="en-GB" altLang="ja-JP" sz="2177">
                <a:ea typeface="ＭＳ Ｐゴシック" panose="020B0600070205080204" pitchFamily="34" charset="-128"/>
              </a:rPr>
              <a:t>dirty beam</a:t>
            </a:r>
            <a:r>
              <a:rPr lang="ja-JP" altLang="en-GB" sz="2177">
                <a:ea typeface="ＭＳ Ｐゴシック" panose="020B0600070205080204" pitchFamily="34" charset="-128"/>
              </a:rPr>
              <a:t>”</a:t>
            </a:r>
            <a:r>
              <a:rPr lang="en-GB" altLang="ja-JP" sz="2177">
                <a:ea typeface="ＭＳ Ｐゴシック" panose="020B0600070205080204" pitchFamily="34" charset="-128"/>
              </a:rPr>
              <a:t>) unlike desired Gaussian or Airy function (</a:t>
            </a:r>
            <a:r>
              <a:rPr lang="ja-JP" altLang="en-GB" sz="2177">
                <a:ea typeface="ＭＳ Ｐゴシック" panose="020B0600070205080204" pitchFamily="34" charset="-128"/>
              </a:rPr>
              <a:t>“</a:t>
            </a:r>
            <a:r>
              <a:rPr lang="en-GB" altLang="ja-JP" sz="2177">
                <a:ea typeface="ＭＳ Ｐゴシック" panose="020B0600070205080204" pitchFamily="34" charset="-128"/>
              </a:rPr>
              <a:t>clean beam</a:t>
            </a:r>
            <a:r>
              <a:rPr lang="ja-JP" altLang="en-GB" sz="2177">
                <a:ea typeface="ＭＳ Ｐゴシック" panose="020B0600070205080204" pitchFamily="34" charset="-128"/>
              </a:rPr>
              <a:t>”</a:t>
            </a:r>
            <a:r>
              <a:rPr lang="en-GB" altLang="ja-JP" sz="2177">
                <a:ea typeface="ＭＳ Ｐゴシック" panose="020B0600070205080204" pitchFamily="34" charset="-128"/>
              </a:rPr>
              <a:t>)</a:t>
            </a:r>
          </a:p>
          <a:p>
            <a:pPr marL="483794" indent="-483794"/>
            <a:r>
              <a:rPr lang="en-GB" altLang="en-US" sz="2177">
                <a:ea typeface="ＭＳ Ｐゴシック" panose="020B0600070205080204" pitchFamily="34" charset="-128"/>
              </a:rPr>
              <a:t>Radio telescopes collect both amplitudes and phases (unlike e.g.    X-ray crystallography which is just amplitudes)</a:t>
            </a:r>
          </a:p>
          <a:p>
            <a:pPr marL="483794" indent="-483794"/>
            <a:r>
              <a:rPr lang="en-GB" altLang="en-US" sz="2177">
                <a:ea typeface="ＭＳ Ｐゴシック" panose="020B0600070205080204" pitchFamily="34" charset="-128"/>
              </a:rPr>
              <a:t>CLEAN uses iterative model to predict amplitudes and (for interferometry) phases:</a:t>
            </a:r>
          </a:p>
          <a:p>
            <a:pPr marL="845200" lvl="1" indent="-483794">
              <a:buFont typeface="Times" pitchFamily="2" charset="0"/>
              <a:buAutoNum type="arabicPeriod"/>
            </a:pPr>
            <a:r>
              <a:rPr lang="en-GB" altLang="en-US" sz="2177">
                <a:ea typeface="ＭＳ Ｐゴシック" panose="020B0600070205080204" pitchFamily="34" charset="-128"/>
              </a:rPr>
              <a:t>find peak in dirty image</a:t>
            </a:r>
          </a:p>
          <a:p>
            <a:pPr marL="845200" lvl="1" indent="-483794">
              <a:buFont typeface="Times" pitchFamily="2" charset="0"/>
              <a:buAutoNum type="arabicPeriod"/>
            </a:pPr>
            <a:r>
              <a:rPr lang="en-GB" altLang="en-US" sz="2177">
                <a:ea typeface="ＭＳ Ｐゴシック" panose="020B0600070205080204" pitchFamily="34" charset="-128"/>
              </a:rPr>
              <a:t>subtract dirty beam scaled by peak strength and (user-selected) loop gain</a:t>
            </a:r>
          </a:p>
          <a:p>
            <a:pPr marL="845200" lvl="1" indent="-483794">
              <a:buFont typeface="Times" pitchFamily="2" charset="0"/>
              <a:buAutoNum type="arabicPeriod"/>
            </a:pPr>
            <a:r>
              <a:rPr lang="en-GB" altLang="en-US" sz="2177">
                <a:ea typeface="ＭＳ Ｐゴシック" panose="020B0600070205080204" pitchFamily="34" charset="-128"/>
              </a:rPr>
              <a:t>add corresponding source to model (initially empty)</a:t>
            </a:r>
          </a:p>
          <a:p>
            <a:pPr marL="845200" lvl="1" indent="-483794">
              <a:buFont typeface="Times" pitchFamily="2" charset="0"/>
              <a:buAutoNum type="arabicPeriod"/>
            </a:pPr>
            <a:r>
              <a:rPr lang="en-GB" altLang="en-US" sz="2177">
                <a:ea typeface="ＭＳ Ｐゴシック" panose="020B0600070205080204" pitchFamily="34" charset="-128"/>
              </a:rPr>
              <a:t>go to 1 unless any remaining peak is below user-selected threshold</a:t>
            </a:r>
          </a:p>
          <a:p>
            <a:pPr marL="845200" lvl="1" indent="-483794">
              <a:buFont typeface="Times" pitchFamily="2" charset="0"/>
              <a:buAutoNum type="arabicPeriod"/>
            </a:pPr>
            <a:r>
              <a:rPr lang="en-GB" altLang="en-US" sz="2177">
                <a:ea typeface="ＭＳ Ｐゴシック" panose="020B0600070205080204" pitchFamily="34" charset="-128"/>
              </a:rPr>
              <a:t>convolve model with desired clean beam, and add to residual map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24B96-A9F3-C9AD-9890-CBA3D0BFB6F6}"/>
              </a:ext>
            </a:extLst>
          </p:cNvPr>
          <p:cNvSpPr/>
          <p:nvPr/>
        </p:nvSpPr>
        <p:spPr>
          <a:xfrm rot="20568873">
            <a:off x="517671" y="3133190"/>
            <a:ext cx="11049059" cy="1735046"/>
          </a:xfrm>
          <a:prstGeom prst="rect">
            <a:avLst/>
          </a:prstGeom>
          <a:solidFill>
            <a:srgbClr val="FF8A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TL;DR: iterative modelling, chip away at data and slowly add to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066097C1-F2AB-19C7-DC06-2B77D6309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0BD9ACF-AEF8-6E93-4E2A-C80314E18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97981" y="5252569"/>
            <a:ext cx="8535424" cy="846631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A duck and its Fourier transform (colours for phases, intensity for amplitudes)</a:t>
            </a: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74396D92-7233-4212-F9E3-3628ABD05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5">
            <a:extLst>
              <a:ext uri="{FF2B5EF4-FFF2-40B4-BE49-F238E27FC236}">
                <a16:creationId xmlns:a16="http://schemas.microsoft.com/office/drawing/2014/main" id="{856E2170-DB3B-0D60-1A2C-A5A1DB84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6">
            <a:extLst>
              <a:ext uri="{FF2B5EF4-FFF2-40B4-BE49-F238E27FC236}">
                <a16:creationId xmlns:a16="http://schemas.microsoft.com/office/drawing/2014/main" id="{5520BC0D-F897-62D6-5C5B-E71FDD2AF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675F206-9C66-EAD9-31E5-AB465CFDA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83790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59394" name="Rectangle 7">
            <a:extLst>
              <a:ext uri="{FF2B5EF4-FFF2-40B4-BE49-F238E27FC236}">
                <a16:creationId xmlns:a16="http://schemas.microsoft.com/office/drawing/2014/main" id="{416EF4CF-9B43-D77B-A967-1266944F3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320" y="5805470"/>
            <a:ext cx="8130827" cy="98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from Jackson 2006 presentation at Elba workshop, available at www.arcetri.astro.it/~elba06/SCI_LEC/Jackson.pdf</a:t>
            </a:r>
            <a:r>
              <a:rPr lang="en-GB" altLang="en-US" sz="1451">
                <a:solidFill>
                  <a:srgbClr val="0000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Description of CLEAN (previous slide) from Saunders 2002 presentation at 2nd APC workshop, available at www.apc.univ-paris7.fr/APCP7_new/aapc/atelier2002.html</a:t>
            </a:r>
            <a:r>
              <a:rPr lang="en-GB" altLang="en-US" sz="1270"/>
              <a:t> </a:t>
            </a:r>
            <a:endParaRPr lang="en-GB" altLang="en-US" sz="1179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pic>
        <p:nvPicPr>
          <p:cNvPr id="59395" name="Picture 10" descr="&#9;snap1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B6E5D2CF-4F2A-CF09-0A55-7CE51604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33809" r="11095" b="7587"/>
          <a:stretch>
            <a:fillRect/>
          </a:stretch>
        </p:blipFill>
        <p:spPr bwMode="auto">
          <a:xfrm>
            <a:off x="2665560" y="1451368"/>
            <a:ext cx="7049500" cy="42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2401" name="Rectangle 17">
            <a:extLst>
              <a:ext uri="{FF2B5EF4-FFF2-40B4-BE49-F238E27FC236}">
                <a16:creationId xmlns:a16="http://schemas.microsoft.com/office/drawing/2014/main" id="{F0A71897-A456-C147-97D1-64B2F0D95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128" y="3806961"/>
            <a:ext cx="2764510" cy="13203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1995">
                <a:latin typeface="Arial" charset="0"/>
                <a:ea typeface="ＭＳ Ｐゴシック" charset="0"/>
                <a:cs typeface="ＭＳ Ｐゴシック" charset="0"/>
              </a:rPr>
              <a:t>Recall stripy blurring in Fourier Duck when Fourier coverage incomplete</a:t>
            </a:r>
            <a:endParaRPr lang="en-GB" sz="1995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401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2F7E90CA-D8FF-ABD4-8AB9-7C94B565A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83790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82556F28-B084-8044-AAAD-26A850FE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320" y="6234546"/>
            <a:ext cx="8130827" cy="48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70"/>
              <a:t>Images from Jackson 2006 presentation at Elba workshop, available at www.arcetri.astro.it/~elba06/SCI_LEC/Jackson.pdf</a:t>
            </a:r>
            <a:r>
              <a:rPr lang="en-GB" altLang="en-US" sz="1179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</a:p>
        </p:txBody>
      </p:sp>
      <p:pic>
        <p:nvPicPr>
          <p:cNvPr id="60419" name="Picture 5" descr="&#9;snap2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284C41E0-4C3D-1A1E-F7DD-E2D8A61B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" t="32413" r="2679" b="3401"/>
          <a:stretch>
            <a:fillRect/>
          </a:stretch>
        </p:blipFill>
        <p:spPr bwMode="auto">
          <a:xfrm>
            <a:off x="2527334" y="1313143"/>
            <a:ext cx="8086191" cy="48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0753EA8D-A615-5D12-F7B4-BAFC565444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83790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7F9999B8-CAD0-B808-567B-039B3354F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320" y="6234546"/>
            <a:ext cx="8130827" cy="48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70"/>
              <a:t>Images from Jackson 2006 presentation at Elba workshop, available at www.arcetri.astro.it/~elba06/SCI_LEC/Jackson.pdf</a:t>
            </a:r>
            <a:r>
              <a:rPr lang="en-GB" altLang="en-US" sz="1179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</a:p>
        </p:txBody>
      </p:sp>
      <p:pic>
        <p:nvPicPr>
          <p:cNvPr id="61443" name="Picture 6" descr="&#9;snap3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E48357B1-5079-D07C-4BD2-A7BE8DA0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31938" r="19510" b="3401"/>
          <a:stretch>
            <a:fillRect/>
          </a:stretch>
        </p:blipFill>
        <p:spPr bwMode="auto">
          <a:xfrm>
            <a:off x="2527334" y="1382255"/>
            <a:ext cx="6496598" cy="485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EC4DCC84-1EAB-686E-51F2-FD83035C9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83790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CLEAN deconvolution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2FA4EB38-AA3A-D299-82F6-02C0A965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320" y="6234546"/>
            <a:ext cx="8130827" cy="48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70"/>
              <a:t>Images from Jackson 2006 presentation at Elba workshop, available at www.arcetri.astro.it/~elba06/SCI_LEC/Jackson.pdf</a:t>
            </a:r>
            <a:r>
              <a:rPr lang="en-GB" altLang="en-US" sz="1179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</a:p>
        </p:txBody>
      </p:sp>
      <p:pic>
        <p:nvPicPr>
          <p:cNvPr id="62467" name="Picture 7" descr="&#9;snap4.gif                                                      000349B2Macintosh HD                   BCFB972B:">
            <a:extLst>
              <a:ext uri="{FF2B5EF4-FFF2-40B4-BE49-F238E27FC236}">
                <a16:creationId xmlns:a16="http://schemas.microsoft.com/office/drawing/2014/main" id="{93B4547E-27DE-77D2-3F20-C79A802B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31926" r="14700" b="4796"/>
          <a:stretch>
            <a:fillRect/>
          </a:stretch>
        </p:blipFill>
        <p:spPr bwMode="auto">
          <a:xfrm>
            <a:off x="2319996" y="1451368"/>
            <a:ext cx="7118613" cy="481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59A581AE-FA87-652F-4560-7ACF51C83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287" y="468673"/>
            <a:ext cx="9478341" cy="735762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Richardson-Lucy deconvolution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5BC637A6-18AA-CFB3-185B-F37BE57B2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0941" y="1848767"/>
            <a:ext cx="8535424" cy="4629114"/>
          </a:xfrm>
        </p:spPr>
        <p:txBody>
          <a:bodyPr/>
          <a:lstStyle/>
          <a:p>
            <a:pPr eaLnBrk="1" hangingPunct="1"/>
            <a:r>
              <a:rPr lang="en-GB" altLang="en-US" sz="2177">
                <a:ea typeface="ＭＳ Ｐゴシック" panose="020B0600070205080204" pitchFamily="34" charset="-128"/>
              </a:rPr>
              <a:t>Assume the data </a:t>
            </a:r>
            <a:r>
              <a:rPr lang="en-GB" altLang="en-US" sz="2177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</a:t>
            </a:r>
            <a:r>
              <a:rPr lang="en-GB" altLang="en-US" sz="2177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</a:t>
            </a:r>
            <a:r>
              <a:rPr lang="en-GB" altLang="en-US" sz="2177">
                <a:ea typeface="ＭＳ Ｐゴシック" panose="020B0600070205080204" pitchFamily="34" charset="-128"/>
              </a:rPr>
              <a:t> and the true sky </a:t>
            </a:r>
            <a:r>
              <a:rPr lang="en-GB" altLang="en-US" sz="2177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GB" altLang="en-US" sz="2177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j</a:t>
            </a:r>
            <a:r>
              <a:rPr lang="en-GB" altLang="en-US" sz="2177">
                <a:ea typeface="ＭＳ Ｐゴシック" panose="020B0600070205080204" pitchFamily="34" charset="-128"/>
              </a:rPr>
              <a:t> are related by the point spread function </a:t>
            </a:r>
            <a:r>
              <a:rPr lang="en-GB" altLang="en-US" sz="2177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GB" altLang="en-US" sz="2177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ij</a:t>
            </a:r>
            <a:r>
              <a:rPr lang="en-GB" altLang="en-US" sz="2177">
                <a:ea typeface="ＭＳ Ｐゴシック" panose="020B0600070205080204" pitchFamily="34" charset="-128"/>
              </a:rPr>
              <a:t>:</a:t>
            </a:r>
          </a:p>
          <a:p>
            <a:pPr eaLnBrk="1" hangingPunct="1"/>
            <a:endParaRPr lang="en-GB" altLang="en-US" sz="2177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177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177">
                <a:ea typeface="ＭＳ Ｐゴシック" panose="020B0600070205080204" pitchFamily="34" charset="-128"/>
              </a:rPr>
              <a:t>Using Bayes</a:t>
            </a:r>
            <a:r>
              <a:rPr lang="ja-JP" altLang="en-GB" sz="2177">
                <a:ea typeface="ＭＳ Ｐゴシック" panose="020B0600070205080204" pitchFamily="34" charset="-128"/>
              </a:rPr>
              <a:t>’</a:t>
            </a:r>
            <a:r>
              <a:rPr lang="en-GB" altLang="ja-JP" sz="2177">
                <a:ea typeface="ＭＳ Ｐゴシック" panose="020B0600070205080204" pitchFamily="34" charset="-128"/>
              </a:rPr>
              <a:t> Theorem, can derive an iterative scheme for finding the most probable model for the sky </a:t>
            </a:r>
            <a:r>
              <a:rPr lang="en-GB" altLang="ja-JP" sz="2177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u</a:t>
            </a:r>
            <a:r>
              <a:rPr lang="en-GB" altLang="ja-JP" sz="2177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j</a:t>
            </a:r>
            <a:r>
              <a:rPr lang="en-GB" altLang="ja-JP" sz="2177">
                <a:ea typeface="ＭＳ Ｐゴシック" panose="020B0600070205080204" pitchFamily="34" charset="-128"/>
              </a:rPr>
              <a:t>:</a:t>
            </a: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177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177">
                <a:ea typeface="ＭＳ Ｐゴシック" panose="020B0600070205080204" pitchFamily="34" charset="-128"/>
              </a:rPr>
              <a:t>The result of each iteration is used to make a prior for the next one</a:t>
            </a:r>
          </a:p>
          <a:p>
            <a:pPr eaLnBrk="1" hangingPunct="1"/>
            <a:r>
              <a:rPr lang="en-GB" altLang="en-US" sz="2177">
                <a:ea typeface="ＭＳ Ｐゴシック" panose="020B0600070205080204" pitchFamily="34" charset="-128"/>
              </a:rPr>
              <a:t>No general convergence proof but works well in simulations. See e.g. Lucy 1974 AJ 79, 745; Richardson 1972 JOSA 62, 55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63491" name="Object 2">
            <a:extLst>
              <a:ext uri="{FF2B5EF4-FFF2-40B4-BE49-F238E27FC236}">
                <a16:creationId xmlns:a16="http://schemas.microsoft.com/office/drawing/2014/main" id="{66AC0BF6-19AE-4E6E-954A-3C6412D3C8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4433" y="2614766"/>
          <a:ext cx="1598232" cy="840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900" imgH="381000" progId="Equation.3">
                  <p:embed/>
                </p:oleObj>
              </mc:Choice>
              <mc:Fallback>
                <p:oleObj name="Equation" r:id="rId2" imgW="723900" imgH="381000" progId="Equation.3">
                  <p:embed/>
                  <p:pic>
                    <p:nvPicPr>
                      <p:cNvPr id="63491" name="Object 2">
                        <a:extLst>
                          <a:ext uri="{FF2B5EF4-FFF2-40B4-BE49-F238E27FC236}">
                            <a16:creationId xmlns:a16="http://schemas.microsoft.com/office/drawing/2014/main" id="{66AC0BF6-19AE-4E6E-954A-3C6412D3C8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33" y="2614766"/>
                        <a:ext cx="1598232" cy="840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3">
            <a:extLst>
              <a:ext uri="{FF2B5EF4-FFF2-40B4-BE49-F238E27FC236}">
                <a16:creationId xmlns:a16="http://schemas.microsoft.com/office/drawing/2014/main" id="{6A2613A5-AE5D-1CD4-E69B-240016CE7F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8753" y="4008540"/>
          <a:ext cx="5662925" cy="1009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65400" imgH="457200" progId="Equation.3">
                  <p:embed/>
                </p:oleObj>
              </mc:Choice>
              <mc:Fallback>
                <p:oleObj name="Equation" r:id="rId4" imgW="2565400" imgH="457200" progId="Equation.3">
                  <p:embed/>
                  <p:pic>
                    <p:nvPicPr>
                      <p:cNvPr id="63492" name="Object 3">
                        <a:extLst>
                          <a:ext uri="{FF2B5EF4-FFF2-40B4-BE49-F238E27FC236}">
                            <a16:creationId xmlns:a16="http://schemas.microsoft.com/office/drawing/2014/main" id="{6A2613A5-AE5D-1CD4-E69B-240016CE7F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753" y="4008540"/>
                        <a:ext cx="5662925" cy="1009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952065A-7BB2-299E-ECDA-5DA4AE80DC3F}"/>
              </a:ext>
            </a:extLst>
          </p:cNvPr>
          <p:cNvSpPr/>
          <p:nvPr/>
        </p:nvSpPr>
        <p:spPr>
          <a:xfrm rot="20568873">
            <a:off x="517671" y="3133190"/>
            <a:ext cx="11049059" cy="1735046"/>
          </a:xfrm>
          <a:prstGeom prst="rect">
            <a:avLst/>
          </a:prstGeom>
          <a:solidFill>
            <a:srgbClr val="FF8A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TL;DR: iterative modelling, Bayesian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B3404237-74E7-AB6E-C571-FEDAB28225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7980" y="414677"/>
            <a:ext cx="9492533" cy="7357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Richardson-Lucy deconvolution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26AA537C-A052-92B5-DD4B-711473D75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0941" y="1154856"/>
            <a:ext cx="8535424" cy="2339455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Implemented in IRAF: </a:t>
            </a:r>
            <a:r>
              <a:rPr lang="en-GB" altLang="en-US" dirty="0" err="1">
                <a:ea typeface="ＭＳ Ｐゴシック" panose="020B0600070205080204" pitchFamily="34" charset="-128"/>
              </a:rPr>
              <a:t>stsdas.contrib.plucy</a:t>
            </a:r>
            <a:endParaRPr lang="en-GB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IDL implementation part of NICMOS library </a:t>
            </a:r>
          </a:p>
          <a:p>
            <a:pPr eaLnBrk="1" hangingPunct="1"/>
            <a:r>
              <a:rPr lang="en-GB" altLang="en-US" dirty="0" err="1">
                <a:ea typeface="ＭＳ Ｐゴシック" panose="020B0600070205080204" pitchFamily="34" charset="-128"/>
              </a:rPr>
              <a:t>Matlab</a:t>
            </a:r>
            <a:r>
              <a:rPr lang="en-GB" altLang="en-US" dirty="0">
                <a:ea typeface="ＭＳ Ｐゴシック" panose="020B0600070205080204" pitchFamily="34" charset="-128"/>
              </a:rPr>
              <a:t>: </a:t>
            </a:r>
            <a:r>
              <a:rPr lang="en-GB" altLang="en-US" dirty="0" err="1">
                <a:ea typeface="ＭＳ Ｐゴシック" panose="020B0600070205080204" pitchFamily="34" charset="-128"/>
              </a:rPr>
              <a:t>deconvlucy.m</a:t>
            </a:r>
            <a:r>
              <a:rPr lang="en-GB" altLang="en-US" dirty="0">
                <a:ea typeface="ＭＳ Ｐゴシック" panose="020B0600070205080204" pitchFamily="34" charset="-128"/>
              </a:rPr>
              <a:t> in image toolbox </a:t>
            </a:r>
          </a:p>
          <a:p>
            <a:pPr eaLnBrk="1" hangingPunct="1"/>
            <a:r>
              <a:rPr lang="en-GB" altLang="en-US" dirty="0" err="1">
                <a:ea typeface="ＭＳ Ｐゴシック" panose="020B0600070205080204" pitchFamily="34" charset="-128"/>
              </a:rPr>
              <a:t>Starlink</a:t>
            </a:r>
            <a:r>
              <a:rPr lang="en-GB" altLang="en-US" dirty="0">
                <a:ea typeface="ＭＳ Ｐゴシック" panose="020B0600070205080204" pitchFamily="34" charset="-128"/>
              </a:rPr>
              <a:t>: LUCY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Python: </a:t>
            </a:r>
            <a:r>
              <a:rPr lang="en-GB" altLang="en-US" dirty="0" err="1">
                <a:ea typeface="ＭＳ Ｐゴシック" panose="020B0600070205080204" pitchFamily="34" charset="-128"/>
              </a:rPr>
              <a:t>skimage.restoration.richardson_lucy</a:t>
            </a:r>
            <a:r>
              <a:rPr lang="en-GB" altLang="en-US" dirty="0">
                <a:ea typeface="ＭＳ Ｐゴシック" panose="020B0600070205080204" pitchFamily="34" charset="-128"/>
              </a:rPr>
              <a:t> </a:t>
            </a:r>
          </a:p>
        </p:txBody>
      </p:sp>
      <p:pic>
        <p:nvPicPr>
          <p:cNvPr id="64515" name="Picture 6">
            <a:extLst>
              <a:ext uri="{FF2B5EF4-FFF2-40B4-BE49-F238E27FC236}">
                <a16:creationId xmlns:a16="http://schemas.microsoft.com/office/drawing/2014/main" id="{DF80D549-B2D6-F423-D7EF-8BD08862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12"/>
          <a:stretch>
            <a:fillRect/>
          </a:stretch>
        </p:blipFill>
        <p:spPr bwMode="auto">
          <a:xfrm>
            <a:off x="2043545" y="3593863"/>
            <a:ext cx="7971003" cy="200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7">
            <a:extLst>
              <a:ext uri="{FF2B5EF4-FFF2-40B4-BE49-F238E27FC236}">
                <a16:creationId xmlns:a16="http://schemas.microsoft.com/office/drawing/2014/main" id="{0F029D77-63C1-0D24-A88C-945CD693E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997" y="5874584"/>
            <a:ext cx="8607416" cy="70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995"/>
              <a:t>Fig. from White 1994 SPIE 2198, 1342 of RL deconvolution of HST image of Saturn. White also discusses noise reduction in RL deconvolution.</a:t>
            </a:r>
            <a:endParaRPr lang="en-GB" altLang="en-US" sz="272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0AE5706B-88AC-8B13-A503-8558B1615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8868" y="414677"/>
            <a:ext cx="9953531" cy="7357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Maximum Entropy deconvolution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E0D7F306-D540-A26E-76CF-718682040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1" y="1352548"/>
            <a:ext cx="10972798" cy="5186336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Another Bayesian technique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Aim is to minimise a </a:t>
            </a:r>
            <a:r>
              <a:rPr lang="ja-JP" altLang="en-GB" sz="2400">
                <a:ea typeface="ＭＳ Ｐゴシック" panose="020B0600070205080204" pitchFamily="34" charset="-128"/>
              </a:rPr>
              <a:t>“</a:t>
            </a:r>
            <a:r>
              <a:rPr lang="en-GB" altLang="ja-JP" sz="2400" dirty="0">
                <a:ea typeface="ＭＳ Ｐゴシック" panose="020B0600070205080204" pitchFamily="34" charset="-128"/>
              </a:rPr>
              <a:t>smoothness</a:t>
            </a:r>
            <a:r>
              <a:rPr lang="ja-JP" altLang="en-GB" sz="2400">
                <a:ea typeface="ＭＳ Ｐゴシック" panose="020B0600070205080204" pitchFamily="34" charset="-128"/>
              </a:rPr>
              <a:t>”</a:t>
            </a:r>
            <a:r>
              <a:rPr lang="en-GB" altLang="ja-JP" sz="2400" dirty="0">
                <a:ea typeface="ＭＳ Ｐゴシック" panose="020B0600070205080204" pitchFamily="34" charset="-128"/>
              </a:rPr>
              <a:t> function proportional to the Shannon entropy, i.e. to find the minimum information content (defined in the Shannon sense) that is consistent with the data 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This method finds an image </a:t>
            </a:r>
            <a:r>
              <a:rPr lang="en-GB" altLang="en-US" sz="2400" b="1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b</a:t>
            </a:r>
            <a:r>
              <a:rPr lang="en-GB" altLang="en-US" sz="2400" dirty="0">
                <a:ea typeface="ＭＳ Ｐゴシック" panose="020B0600070205080204" pitchFamily="34" charset="-128"/>
              </a:rPr>
              <a:t> which is as close as is allowed by the data to a prior estimate </a:t>
            </a:r>
            <a:r>
              <a:rPr lang="en-GB" altLang="en-US" sz="2400" b="1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m</a:t>
            </a:r>
            <a:r>
              <a:rPr lang="en-GB" altLang="en-US" sz="2400" dirty="0">
                <a:ea typeface="ＭＳ Ｐゴシック" panose="020B0600070205080204" pitchFamily="34" charset="-128"/>
              </a:rPr>
              <a:t> (subject to the constraint that 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</a:t>
            </a:r>
            <a:r>
              <a:rPr lang="en-GB" altLang="en-US" sz="2400" baseline="30000" dirty="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GB" altLang="en-US" sz="2400" dirty="0">
                <a:ea typeface="ＭＳ Ｐゴシック" panose="020B0600070205080204" pitchFamily="34" charset="-128"/>
                <a:sym typeface="Symbol" pitchFamily="2" charset="2"/>
              </a:rPr>
              <a:t> equals its expected value):</a:t>
            </a:r>
            <a:endParaRPr lang="en-GB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See e.g. Cornwell &amp; Evans 1985 A&amp;A 143, 77 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Noise analysis possible (unlike CLEAN)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5539" name="Rectangle 4">
            <a:extLst>
              <a:ext uri="{FF2B5EF4-FFF2-40B4-BE49-F238E27FC236}">
                <a16:creationId xmlns:a16="http://schemas.microsoft.com/office/drawing/2014/main" id="{C1CEA9CF-AEFC-ACF9-AB21-8DF3EC953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659" y="6332802"/>
            <a:ext cx="8607416" cy="53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 dirty="0"/>
              <a:t>Shannon</a:t>
            </a:r>
            <a:r>
              <a:rPr lang="ja-JP" altLang="en-GB" sz="1451"/>
              <a:t>’</a:t>
            </a:r>
            <a:r>
              <a:rPr lang="en-GB" altLang="ja-JP" sz="1451" dirty="0"/>
              <a:t>s original 1948 paper on entropy and information is accessibly written and is available at http://www-</a:t>
            </a:r>
            <a:r>
              <a:rPr lang="en-GB" altLang="ja-JP" sz="1451" dirty="0" err="1"/>
              <a:t>db</a:t>
            </a:r>
            <a:r>
              <a:rPr lang="en-GB" altLang="ja-JP" sz="1451" dirty="0"/>
              <a:t>-</a:t>
            </a:r>
            <a:r>
              <a:rPr lang="en-GB" altLang="ja-JP" sz="1451" dirty="0" err="1"/>
              <a:t>out.research.bell-labs.com</a:t>
            </a:r>
            <a:r>
              <a:rPr lang="en-GB" altLang="ja-JP" sz="1451" dirty="0"/>
              <a:t>/cm/</a:t>
            </a:r>
            <a:r>
              <a:rPr lang="en-GB" altLang="ja-JP" sz="1451" dirty="0" err="1"/>
              <a:t>ms</a:t>
            </a:r>
            <a:r>
              <a:rPr lang="en-GB" altLang="ja-JP" sz="1451" dirty="0"/>
              <a:t>/what/</a:t>
            </a:r>
            <a:r>
              <a:rPr lang="en-GB" altLang="ja-JP" sz="1451" dirty="0" err="1"/>
              <a:t>shannonday</a:t>
            </a:r>
            <a:r>
              <a:rPr lang="en-GB" altLang="ja-JP" sz="1451" dirty="0"/>
              <a:t>/shannon1948.pdf</a:t>
            </a:r>
            <a:endParaRPr lang="en-GB" altLang="en-US" sz="1451" dirty="0"/>
          </a:p>
        </p:txBody>
      </p:sp>
      <p:graphicFrame>
        <p:nvGraphicFramePr>
          <p:cNvPr id="65540" name="Object 2">
            <a:extLst>
              <a:ext uri="{FF2B5EF4-FFF2-40B4-BE49-F238E27FC236}">
                <a16:creationId xmlns:a16="http://schemas.microsoft.com/office/drawing/2014/main" id="{6E4FDD83-EAC5-8278-703E-2729ECC61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008007"/>
              </p:ext>
            </p:extLst>
          </p:nvPr>
        </p:nvGraphicFramePr>
        <p:xfrm>
          <a:off x="2168092" y="4060986"/>
          <a:ext cx="3927908" cy="796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79600" imgH="381000" progId="Equation.3">
                  <p:embed/>
                </p:oleObj>
              </mc:Choice>
              <mc:Fallback>
                <p:oleObj name="Equation" r:id="rId2" imgW="1879600" imgH="381000" progId="Equation.3">
                  <p:embed/>
                  <p:pic>
                    <p:nvPicPr>
                      <p:cNvPr id="65540" name="Object 2">
                        <a:extLst>
                          <a:ext uri="{FF2B5EF4-FFF2-40B4-BE49-F238E27FC236}">
                            <a16:creationId xmlns:a16="http://schemas.microsoft.com/office/drawing/2014/main" id="{6E4FDD83-EAC5-8278-703E-2729ECC61F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092" y="4060986"/>
                        <a:ext cx="3927908" cy="796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C427DA1-CC1F-7BDE-9997-7A4CDD2C72E6}"/>
              </a:ext>
            </a:extLst>
          </p:cNvPr>
          <p:cNvSpPr/>
          <p:nvPr/>
        </p:nvSpPr>
        <p:spPr>
          <a:xfrm rot="20568873">
            <a:off x="517671" y="3133190"/>
            <a:ext cx="11049059" cy="1735046"/>
          </a:xfrm>
          <a:prstGeom prst="rect">
            <a:avLst/>
          </a:prstGeom>
          <a:solidFill>
            <a:srgbClr val="FF8A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TL;DR: Bayesian model, maximises 'smoothness' of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0E20FC37-E90D-A5F4-2F12-4D02AD2FB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8868" y="414677"/>
            <a:ext cx="9648731" cy="7357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Maximum Entropy deconvolution</a:t>
            </a:r>
          </a:p>
        </p:txBody>
      </p:sp>
      <p:sp>
        <p:nvSpPr>
          <p:cNvPr id="66562" name="Rectangle 4">
            <a:extLst>
              <a:ext uri="{FF2B5EF4-FFF2-40B4-BE49-F238E27FC236}">
                <a16:creationId xmlns:a16="http://schemas.microsoft.com/office/drawing/2014/main" id="{7FD663B0-AE39-C6E8-32EB-818566C16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659" y="6467801"/>
            <a:ext cx="860741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Figures from www.bialith.com </a:t>
            </a:r>
          </a:p>
        </p:txBody>
      </p:sp>
      <p:pic>
        <p:nvPicPr>
          <p:cNvPr id="66563" name="Picture 7">
            <a:extLst>
              <a:ext uri="{FF2B5EF4-FFF2-40B4-BE49-F238E27FC236}">
                <a16:creationId xmlns:a16="http://schemas.microsoft.com/office/drawing/2014/main" id="{CFAB50E1-A4D0-E6F7-DEF1-73345BBED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82" y="3559621"/>
            <a:ext cx="2867864" cy="286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8">
            <a:extLst>
              <a:ext uri="{FF2B5EF4-FFF2-40B4-BE49-F238E27FC236}">
                <a16:creationId xmlns:a16="http://schemas.microsoft.com/office/drawing/2014/main" id="{D76FFC89-4B50-4A66-931A-49C1DEA7E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95" y="3559621"/>
            <a:ext cx="2867864" cy="286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9">
            <a:extLst>
              <a:ext uri="{FF2B5EF4-FFF2-40B4-BE49-F238E27FC236}">
                <a16:creationId xmlns:a16="http://schemas.microsoft.com/office/drawing/2014/main" id="{D91EC699-8A03-FA9F-AD34-786579882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29658" y="1347210"/>
            <a:ext cx="8535424" cy="2015641"/>
          </a:xfrm>
          <a:noFill/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IRAF implementation: mem0c (in contributed software at </a:t>
            </a:r>
            <a:r>
              <a:rPr lang="en-GB" altLang="en-US" sz="2177" dirty="0" err="1">
                <a:ea typeface="ＭＳ Ｐゴシック" panose="020B0600070205080204" pitchFamily="34" charset="-128"/>
              </a:rPr>
              <a:t>iraf.noao.edu</a:t>
            </a:r>
            <a:r>
              <a:rPr lang="en-GB" altLang="en-US" sz="2177" dirty="0">
                <a:ea typeface="ＭＳ Ｐゴシック" panose="020B0600070205080204" pitchFamily="34" charset="-128"/>
              </a:rPr>
              <a:t>)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IDL: </a:t>
            </a:r>
            <a:r>
              <a:rPr lang="en-GB" altLang="en-US" sz="2177" dirty="0" err="1">
                <a:ea typeface="ＭＳ Ｐゴシック" panose="020B0600070205080204" pitchFamily="34" charset="-128"/>
              </a:rPr>
              <a:t>max_entropy.pro</a:t>
            </a:r>
            <a:r>
              <a:rPr lang="en-GB" altLang="en-US" sz="2177" dirty="0">
                <a:ea typeface="ＭＳ Ｐゴシック" panose="020B0600070205080204" pitchFamily="34" charset="-128"/>
              </a:rPr>
              <a:t> in ASTROLIB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Python: </a:t>
            </a:r>
            <a:r>
              <a:rPr lang="en-GB" altLang="en-US" sz="2177" dirty="0" err="1">
                <a:ea typeface="ＭＳ Ｐゴシック" panose="020B0600070205080204" pitchFamily="34" charset="-128"/>
              </a:rPr>
              <a:t>scipy.maxentropy</a:t>
            </a:r>
            <a:endParaRPr lang="en-GB" altLang="en-US" sz="2177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Many other implementations available</a:t>
            </a:r>
            <a:r>
              <a:rPr lang="en-GB" altLang="en-US" dirty="0"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BF444727-8EE5-AC76-913E-5EF19AB863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6207" y="604310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Emerson-II deconvolution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4B0365DC-2223-91F2-3A0D-C6D790EB3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97981" y="3206117"/>
            <a:ext cx="6220147" cy="247366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Submm astronomical observations often </a:t>
            </a:r>
            <a:r>
              <a:rPr lang="ja-JP" altLang="en-GB">
                <a:ea typeface="ＭＳ Ｐゴシック" panose="020B0600070205080204" pitchFamily="34" charset="-128"/>
              </a:rPr>
              <a:t>“</a:t>
            </a:r>
            <a:r>
              <a:rPr lang="en-GB" altLang="ja-JP">
                <a:ea typeface="ＭＳ Ｐゴシック" panose="020B0600070205080204" pitchFamily="34" charset="-128"/>
              </a:rPr>
              <a:t>chopped</a:t>
            </a:r>
            <a:r>
              <a:rPr lang="ja-JP" altLang="en-GB">
                <a:ea typeface="ＭＳ Ｐゴシック" panose="020B0600070205080204" pitchFamily="34" charset="-128"/>
              </a:rPr>
              <a:t>”</a:t>
            </a:r>
            <a:r>
              <a:rPr lang="en-GB" altLang="ja-JP">
                <a:ea typeface="ＭＳ Ｐゴシック" panose="020B0600070205080204" pitchFamily="34" charset="-128"/>
              </a:rPr>
              <a:t> to help sky subtraction (sky is often ~10</a:t>
            </a:r>
            <a:r>
              <a:rPr lang="en-GB" altLang="ja-JP" baseline="30000">
                <a:ea typeface="ＭＳ Ｐゴシック" panose="020B0600070205080204" pitchFamily="34" charset="-128"/>
              </a:rPr>
              <a:t>5</a:t>
            </a:r>
            <a:r>
              <a:rPr lang="en-GB" altLang="ja-JP">
                <a:ea typeface="ＭＳ Ｐゴシック" panose="020B0600070205080204" pitchFamily="34" charset="-128"/>
              </a:rPr>
              <a:t>-10</a:t>
            </a:r>
            <a:r>
              <a:rPr lang="en-GB" altLang="ja-JP" baseline="30000">
                <a:ea typeface="ＭＳ Ｐゴシック" panose="020B0600070205080204" pitchFamily="34" charset="-128"/>
              </a:rPr>
              <a:t>6</a:t>
            </a:r>
            <a:r>
              <a:rPr lang="en-GB" altLang="ja-JP">
                <a:ea typeface="ＭＳ Ｐゴシック" panose="020B0600070205080204" pitchFamily="34" charset="-128"/>
              </a:rPr>
              <a:t> times brighter than targets of interest)</a:t>
            </a:r>
          </a:p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modes on chop scale therefore lost </a:t>
            </a:r>
          </a:p>
        </p:txBody>
      </p:sp>
      <p:pic>
        <p:nvPicPr>
          <p:cNvPr id="67587" name="Picture 4">
            <a:extLst>
              <a:ext uri="{FF2B5EF4-FFF2-40B4-BE49-F238E27FC236}">
                <a16:creationId xmlns:a16="http://schemas.microsoft.com/office/drawing/2014/main" id="{8FB62F0F-F97E-71BD-C225-DE1F32F6E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320" y="1478298"/>
            <a:ext cx="7003425" cy="168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5">
            <a:extLst>
              <a:ext uri="{FF2B5EF4-FFF2-40B4-BE49-F238E27FC236}">
                <a16:creationId xmlns:a16="http://schemas.microsoft.com/office/drawing/2014/main" id="{9F75A5F6-036F-5EE3-5F34-00D9A9F66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896" y="6358373"/>
            <a:ext cx="8093390" cy="48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70"/>
              <a:t>Figs. from Jenness et al. 2000 ASP 216, 559, available at </a:t>
            </a:r>
            <a:r>
              <a:rPr lang="en-GB" altLang="en-US" sz="1270">
                <a:solidFill>
                  <a:srgbClr val="000000"/>
                </a:solidFill>
              </a:rPr>
              <a:t>www.adass.org/adass/proceedings/adass99/P2-56/ and from </a:t>
            </a:r>
            <a:r>
              <a:rPr lang="en-GB" altLang="en-US" sz="1270"/>
              <a:t>SUN216 available at starlink.rl.ac.uk</a:t>
            </a:r>
          </a:p>
        </p:txBody>
      </p:sp>
      <p:pic>
        <p:nvPicPr>
          <p:cNvPr id="67589" name="Picture 7" descr="&#9;img16.gif                                                      00000002KEYRING                        00000000:">
            <a:extLst>
              <a:ext uri="{FF2B5EF4-FFF2-40B4-BE49-F238E27FC236}">
                <a16:creationId xmlns:a16="http://schemas.microsoft.com/office/drawing/2014/main" id="{31EC10BE-2E22-E68D-7D5E-26180014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1" t="50163"/>
          <a:stretch>
            <a:fillRect/>
          </a:stretch>
        </p:blipFill>
        <p:spPr bwMode="auto">
          <a:xfrm>
            <a:off x="8198038" y="3328931"/>
            <a:ext cx="2418946" cy="241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10382A-1C92-719C-9392-CDF624185094}"/>
              </a:ext>
            </a:extLst>
          </p:cNvPr>
          <p:cNvSpPr/>
          <p:nvPr/>
        </p:nvSpPr>
        <p:spPr>
          <a:xfrm rot="20568873">
            <a:off x="517671" y="3133190"/>
            <a:ext cx="11049059" cy="1735046"/>
          </a:xfrm>
          <a:prstGeom prst="rect">
            <a:avLst/>
          </a:prstGeom>
          <a:solidFill>
            <a:srgbClr val="FF8A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TL;DR: use differing observations to fill in missing Fourier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7926D08D-65C2-52F6-8374-5FA1C4FA5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6207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Emerson-II deconvolution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007F6140-E92F-7330-17B4-5E3542409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3952" y="1727819"/>
            <a:ext cx="4976118" cy="4565761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Solution: use a variety of chop lengths and angles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Fourier modes lost from one image can be obtained from another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Images combined in Fourier space then transformed back</a:t>
            </a: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See e.g. Jenness et al. 2000 ASP 216, 559</a:t>
            </a:r>
          </a:p>
        </p:txBody>
      </p:sp>
      <p:sp>
        <p:nvSpPr>
          <p:cNvPr id="68611" name="Rectangle 5">
            <a:extLst>
              <a:ext uri="{FF2B5EF4-FFF2-40B4-BE49-F238E27FC236}">
                <a16:creationId xmlns:a16="http://schemas.microsoft.com/office/drawing/2014/main" id="{9587F7BE-8E8F-26CF-6A31-1ED214539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295" y="6427486"/>
            <a:ext cx="3776996" cy="28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270"/>
              <a:t>Figures from SUN216 available at starlink.rl.ac.uk</a:t>
            </a:r>
            <a:endParaRPr lang="en-GB" altLang="en-US" sz="1270">
              <a:solidFill>
                <a:srgbClr val="000000"/>
              </a:solidFill>
            </a:endParaRPr>
          </a:p>
        </p:txBody>
      </p:sp>
      <p:pic>
        <p:nvPicPr>
          <p:cNvPr id="68612" name="Picture 6" descr="&#9;img16.gif                                                      00000002KEYRING                        00000000:">
            <a:extLst>
              <a:ext uri="{FF2B5EF4-FFF2-40B4-BE49-F238E27FC236}">
                <a16:creationId xmlns:a16="http://schemas.microsoft.com/office/drawing/2014/main" id="{B7DCB5BF-4B04-6C2C-CE31-C05683D4E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49" y="1435530"/>
            <a:ext cx="4912764" cy="485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9">
            <a:extLst>
              <a:ext uri="{FF2B5EF4-FFF2-40B4-BE49-F238E27FC236}">
                <a16:creationId xmlns:a16="http://schemas.microsoft.com/office/drawing/2014/main" id="{7B89ECE2-7A71-7AB8-CBEA-05A570CC703F}"/>
              </a:ext>
            </a:extLst>
          </p:cNvPr>
          <p:cNvGrpSpPr>
            <a:grpSpLocks/>
          </p:cNvGrpSpPr>
          <p:nvPr/>
        </p:nvGrpSpPr>
        <p:grpSpPr bwMode="auto">
          <a:xfrm>
            <a:off x="5568295" y="1382255"/>
            <a:ext cx="4976118" cy="4976118"/>
            <a:chOff x="2928" y="960"/>
            <a:chExt cx="3456" cy="3456"/>
          </a:xfrm>
        </p:grpSpPr>
        <p:pic>
          <p:nvPicPr>
            <p:cNvPr id="68614" name="Picture 7" descr="&#9;img17.gif                                                      00000002KEYRING                        00000000:">
              <a:extLst>
                <a:ext uri="{FF2B5EF4-FFF2-40B4-BE49-F238E27FC236}">
                  <a16:creationId xmlns:a16="http://schemas.microsoft.com/office/drawing/2014/main" id="{4C7833DE-D76B-6F98-E68B-BBABAAB76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960"/>
              <a:ext cx="3456" cy="3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15" name="Rectangle 8">
              <a:extLst>
                <a:ext uri="{FF2B5EF4-FFF2-40B4-BE49-F238E27FC236}">
                  <a16:creationId xmlns:a16="http://schemas.microsoft.com/office/drawing/2014/main" id="{C0B3AB7A-978D-F8E9-04BD-545174481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392"/>
              <a:ext cx="1957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FAA00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2721"/>
                <a:t>Combined image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048B5C94-3471-CA93-7D8B-EACEE33C9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D8C8FFC-F8BB-60C8-C58F-8CA54AD93B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7714" y="4699667"/>
            <a:ext cx="11771086" cy="1621270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If we remove the high-frequency Fourier components and only keep the low resolution parts, we get a blurred duck. (Also note the ringing around the duck because we’</a:t>
            </a:r>
            <a:r>
              <a:rPr lang="en-GB" altLang="ja-JP" dirty="0">
                <a:ea typeface="ＭＳ Ｐゴシック" panose="020B0600070205080204" pitchFamily="34" charset="-128"/>
              </a:rPr>
              <a:t>ll come back to it at the end.)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999E304-86F1-1906-3B5B-DF7B2CDD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>
            <a:extLst>
              <a:ext uri="{FF2B5EF4-FFF2-40B4-BE49-F238E27FC236}">
                <a16:creationId xmlns:a16="http://schemas.microsoft.com/office/drawing/2014/main" id="{6DDD092E-DB8C-D558-9547-9BBB1E601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F83CA7E3-282F-3A38-2C1A-DFCE25049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6563631E-6E7E-6608-6F5B-8D6A78A81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MADMAP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F8A7104-A64F-E4B0-F7DA-FB1350FE2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371" y="1583834"/>
            <a:ext cx="10145486" cy="4840772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Assume detector is scanning across the sky, with </a:t>
            </a:r>
            <a:r>
              <a:rPr lang="en-GB" altLang="en-US" sz="2177" i="1" dirty="0" err="1">
                <a:ea typeface="ＭＳ Ｐゴシック" panose="020B0600070205080204" pitchFamily="34" charset="-128"/>
              </a:rPr>
              <a:t>n</a:t>
            </a:r>
            <a:r>
              <a:rPr lang="en-GB" altLang="en-US" sz="2177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GB" altLang="en-US" sz="2177" dirty="0">
                <a:ea typeface="ＭＳ Ｐゴシック" panose="020B0600070205080204" pitchFamily="34" charset="-128"/>
              </a:rPr>
              <a:t> time samples at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n</a:t>
            </a:r>
            <a:r>
              <a:rPr lang="en-GB" altLang="en-US" sz="2177" i="1" baseline="-25000" dirty="0">
                <a:ea typeface="ＭＳ Ｐゴシック" panose="020B0600070205080204" pitchFamily="34" charset="-128"/>
              </a:rPr>
              <a:t>s</a:t>
            </a:r>
            <a:r>
              <a:rPr lang="en-GB" altLang="en-US" sz="2177" dirty="0">
                <a:ea typeface="ＭＳ Ｐゴシック" panose="020B0600070205080204" pitchFamily="34" charset="-128"/>
              </a:rPr>
              <a:t> spatial positions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Assume data time stream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d</a:t>
            </a:r>
            <a:r>
              <a:rPr lang="en-GB" altLang="en-US" sz="2177" dirty="0">
                <a:ea typeface="ＭＳ Ｐゴシック" panose="020B0600070205080204" pitchFamily="34" charset="-128"/>
              </a:rPr>
              <a:t> has fluctuations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n</a:t>
            </a:r>
            <a:r>
              <a:rPr lang="en-GB" altLang="en-US" sz="2177" dirty="0">
                <a:ea typeface="ＭＳ Ｐゴシック" panose="020B0600070205080204" pitchFamily="34" charset="-128"/>
              </a:rPr>
              <a:t> from piecewise stationary Gaussian noise (which can include 1/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f</a:t>
            </a:r>
            <a:r>
              <a:rPr lang="en-GB" altLang="en-US" sz="2177" dirty="0">
                <a:ea typeface="ＭＳ Ｐゴシック" panose="020B0600070205080204" pitchFamily="34" charset="-128"/>
              </a:rPr>
              <a:t> noise)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Define matrix </a:t>
            </a:r>
            <a:r>
              <a:rPr lang="en-GB" altLang="en-US" sz="2177" b="1" i="1" dirty="0">
                <a:ea typeface="ＭＳ Ｐゴシック" panose="020B0600070205080204" pitchFamily="34" charset="-128"/>
              </a:rPr>
              <a:t>A</a:t>
            </a:r>
            <a:r>
              <a:rPr lang="en-GB" altLang="en-US" sz="2177" dirty="0">
                <a:ea typeface="ＭＳ Ｐゴシック" panose="020B0600070205080204" pitchFamily="34" charset="-128"/>
              </a:rPr>
              <a:t> of size </a:t>
            </a:r>
            <a:r>
              <a:rPr lang="en-GB" altLang="en-US" sz="2177" i="1" dirty="0" err="1">
                <a:ea typeface="ＭＳ Ｐゴシック" panose="020B0600070205080204" pitchFamily="34" charset="-128"/>
              </a:rPr>
              <a:t>n</a:t>
            </a:r>
            <a:r>
              <a:rPr lang="en-GB" altLang="en-US" sz="2177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GB" altLang="en-US" sz="2177" dirty="0" err="1">
                <a:ea typeface="ＭＳ Ｐゴシック" panose="020B0600070205080204" pitchFamily="34" charset="-128"/>
                <a:sym typeface="Symbol" pitchFamily="2" charset="2"/>
              </a:rPr>
              <a:t></a:t>
            </a:r>
            <a:r>
              <a:rPr lang="en-GB" altLang="en-US" sz="2177" i="1" dirty="0" err="1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177" i="1" baseline="-25000" dirty="0" err="1">
                <a:ea typeface="ＭＳ Ｐゴシック" panose="020B0600070205080204" pitchFamily="34" charset="-128"/>
                <a:sym typeface="Symbol" pitchFamily="2" charset="2"/>
              </a:rPr>
              <a:t>s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 to map positions as a function of time onto the sky positions.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Define time-time noise covariance matrix of data to be matrix </a:t>
            </a:r>
            <a:r>
              <a:rPr lang="en-GB" altLang="en-US" sz="2177" b="1" i="1" dirty="0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 (dimensions </a:t>
            </a:r>
            <a:r>
              <a:rPr lang="en-GB" altLang="en-US" sz="2177" i="1" dirty="0" err="1">
                <a:ea typeface="ＭＳ Ｐゴシック" panose="020B0600070205080204" pitchFamily="34" charset="-128"/>
              </a:rPr>
              <a:t>n</a:t>
            </a:r>
            <a:r>
              <a:rPr lang="en-GB" altLang="en-US" sz="2177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GB" altLang="en-US" sz="2177" dirty="0" err="1">
                <a:ea typeface="ＭＳ Ｐゴシック" panose="020B0600070205080204" pitchFamily="34" charset="-128"/>
                <a:sym typeface="Symbol" pitchFamily="2" charset="2"/>
              </a:rPr>
              <a:t></a:t>
            </a:r>
            <a:r>
              <a:rPr lang="en-GB" altLang="en-US" sz="2177" i="1" dirty="0" err="1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177" i="1" baseline="-25000" dirty="0" err="1">
                <a:ea typeface="ＭＳ Ｐゴシック" panose="020B0600070205080204" pitchFamily="34" charset="-128"/>
                <a:sym typeface="Symbol" pitchFamily="2" charset="2"/>
              </a:rPr>
              <a:t>t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)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Then: </a:t>
            </a:r>
            <a:r>
              <a:rPr lang="en-GB" altLang="en-US" sz="2177" i="1" dirty="0">
                <a:ea typeface="ＭＳ Ｐゴシック" panose="020B0600070205080204" pitchFamily="34" charset="-128"/>
                <a:sym typeface="Symbol" pitchFamily="2" charset="2"/>
              </a:rPr>
              <a:t>d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 = </a:t>
            </a:r>
            <a:r>
              <a:rPr lang="en-GB" altLang="en-US" sz="2177" i="1" dirty="0">
                <a:ea typeface="ＭＳ Ｐゴシック" panose="020B0600070205080204" pitchFamily="34" charset="-128"/>
                <a:sym typeface="Symbol" pitchFamily="2" charset="2"/>
              </a:rPr>
              <a:t>n 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+ </a:t>
            </a:r>
            <a:r>
              <a:rPr lang="en-GB" altLang="en-US" sz="2177" b="1" i="1" dirty="0"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s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This has maximum-likelihood solution for the sky image:</a:t>
            </a:r>
          </a:p>
          <a:p>
            <a:pPr eaLnBrk="1" hangingPunct="1">
              <a:buFontTx/>
              <a:buNone/>
            </a:pPr>
            <a:r>
              <a:rPr lang="en-GB" altLang="en-US" sz="2177" i="1" dirty="0">
                <a:ea typeface="ＭＳ Ｐゴシック" panose="020B0600070205080204" pitchFamily="34" charset="-128"/>
                <a:sym typeface="Symbol" pitchFamily="2" charset="2"/>
              </a:rPr>
              <a:t>	m = 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(</a:t>
            </a:r>
            <a:r>
              <a:rPr lang="en-GB" altLang="en-US" sz="2177" b="1" i="1" dirty="0"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 sz="2177" baseline="30000" dirty="0">
                <a:ea typeface="ＭＳ Ｐゴシック" panose="020B0600070205080204" pitchFamily="34" charset="-128"/>
                <a:sym typeface="Symbol" pitchFamily="2" charset="2"/>
              </a:rPr>
              <a:t>T</a:t>
            </a:r>
            <a:r>
              <a:rPr lang="en-GB" altLang="en-US" sz="2177" b="1" i="1" dirty="0">
                <a:ea typeface="ＭＳ Ｐゴシック" panose="020B0600070205080204" pitchFamily="34" charset="-128"/>
                <a:sym typeface="Symbol" pitchFamily="2" charset="2"/>
              </a:rPr>
              <a:t>N </a:t>
            </a:r>
            <a:r>
              <a:rPr lang="en-GB" altLang="en-US" sz="2177" baseline="30000" dirty="0">
                <a:ea typeface="ＭＳ Ｐゴシック" panose="020B0600070205080204" pitchFamily="34" charset="-128"/>
                <a:sym typeface="Symbol" pitchFamily="2" charset="2"/>
              </a:rPr>
              <a:t>-1</a:t>
            </a:r>
            <a:r>
              <a:rPr lang="en-GB" altLang="en-US" sz="2177" b="1" i="1" dirty="0"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)</a:t>
            </a:r>
            <a:r>
              <a:rPr lang="en-GB" altLang="en-US" sz="2177" baseline="30000" dirty="0">
                <a:ea typeface="ＭＳ Ｐゴシック" panose="020B0600070205080204" pitchFamily="34" charset="-128"/>
                <a:sym typeface="Symbol" pitchFamily="2" charset="2"/>
              </a:rPr>
              <a:t>-1</a:t>
            </a:r>
            <a:r>
              <a:rPr lang="en-GB" altLang="en-US" sz="2177" b="1" i="1" dirty="0">
                <a:ea typeface="ＭＳ Ｐゴシック" panose="020B0600070205080204" pitchFamily="34" charset="-128"/>
                <a:sym typeface="Symbol" pitchFamily="2" charset="2"/>
              </a:rPr>
              <a:t>A</a:t>
            </a:r>
            <a:r>
              <a:rPr lang="en-GB" altLang="en-US" sz="2177" baseline="30000" dirty="0">
                <a:ea typeface="ＭＳ Ｐゴシック" panose="020B0600070205080204" pitchFamily="34" charset="-128"/>
                <a:sym typeface="Symbol" pitchFamily="2" charset="2"/>
              </a:rPr>
              <a:t>T</a:t>
            </a:r>
            <a:r>
              <a:rPr lang="en-GB" altLang="en-US" sz="2177" b="1" i="1" dirty="0">
                <a:ea typeface="ＭＳ Ｐゴシック" panose="020B0600070205080204" pitchFamily="34" charset="-128"/>
                <a:sym typeface="Symbol" pitchFamily="2" charset="2"/>
              </a:rPr>
              <a:t>N</a:t>
            </a:r>
            <a:r>
              <a:rPr lang="en-GB" altLang="en-US" sz="2177" baseline="30000" dirty="0">
                <a:ea typeface="ＭＳ Ｐゴシック" panose="020B0600070205080204" pitchFamily="34" charset="-128"/>
                <a:sym typeface="Symbol" pitchFamily="2" charset="2"/>
              </a:rPr>
              <a:t> -1</a:t>
            </a:r>
            <a:r>
              <a:rPr lang="en-GB" altLang="en-US" sz="2177" i="1" dirty="0">
                <a:ea typeface="ＭＳ Ｐゴシック" panose="020B0600070205080204" pitchFamily="34" charset="-128"/>
                <a:sym typeface="Symbol" pitchFamily="2" charset="2"/>
              </a:rPr>
              <a:t>d</a:t>
            </a:r>
            <a:endParaRPr lang="en-GB" altLang="en-US" sz="2177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MADMAP solves this equation. It was developed for CMB map reconstruction - see http://</a:t>
            </a:r>
            <a:r>
              <a:rPr lang="en-GB" altLang="en-US" sz="2177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crd.lbl.gov</a:t>
            </a:r>
            <a:r>
              <a:rPr lang="en-GB" altLang="en-US" sz="2177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/~</a:t>
            </a:r>
            <a:r>
              <a:rPr lang="en-GB" altLang="en-US" sz="2177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cmc</a:t>
            </a:r>
            <a:r>
              <a:rPr lang="en-GB" altLang="en-US" sz="2177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</a:t>
            </a:r>
            <a:r>
              <a:rPr lang="en-GB" altLang="en-US" sz="2177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MADmap</a:t>
            </a:r>
            <a:r>
              <a:rPr lang="en-GB" altLang="en-US" sz="2177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/doc/</a:t>
            </a:r>
            <a:endParaRPr lang="en-GB" altLang="en-US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C8F69A-C39F-623F-1AD0-16A9554CAC27}"/>
              </a:ext>
            </a:extLst>
          </p:cNvPr>
          <p:cNvSpPr/>
          <p:nvPr/>
        </p:nvSpPr>
        <p:spPr>
          <a:xfrm rot="20568873">
            <a:off x="517671" y="3133190"/>
            <a:ext cx="11049059" cy="1735046"/>
          </a:xfrm>
          <a:prstGeom prst="rect">
            <a:avLst/>
          </a:prstGeom>
          <a:solidFill>
            <a:srgbClr val="FF8A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TL;DR: matrix inversion method – isolate stuff that stays the same (things on the sky) from stuff that doesn't (artefacts)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5FDE5199-62E6-3A93-2131-4B3DD21ED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45565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MADMAP</a:t>
            </a:r>
          </a:p>
        </p:txBody>
      </p:sp>
      <p:sp>
        <p:nvSpPr>
          <p:cNvPr id="70658" name="Rectangle 4">
            <a:extLst>
              <a:ext uri="{FF2B5EF4-FFF2-40B4-BE49-F238E27FC236}">
                <a16:creationId xmlns:a16="http://schemas.microsoft.com/office/drawing/2014/main" id="{40C1747A-4A57-2610-C0D9-CF6D0C901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057" y="1105805"/>
            <a:ext cx="5611295" cy="5635568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Image shows simulated data from Herschel Space Observatory (</a:t>
            </a:r>
            <a:r>
              <a:rPr lang="en-GB" altLang="en-US" sz="2177" dirty="0" err="1">
                <a:ea typeface="ＭＳ Ｐゴシック" panose="020B0600070205080204" pitchFamily="34" charset="-128"/>
              </a:rPr>
              <a:t>Waskett</a:t>
            </a:r>
            <a:r>
              <a:rPr lang="en-GB" altLang="en-US" sz="2177" dirty="0">
                <a:ea typeface="ＭＳ Ｐゴシック" panose="020B0600070205080204" pitchFamily="34" charset="-128"/>
              </a:rPr>
              <a:t> et al. 2007 MNRAS 381, 1583)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Two scan directions used 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Detector has long timescale drifts that can be seen in the scan directions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MADMAP isolates the true sky signal (invariant with position) from the artefacts (which depend on scan time and </a:t>
            </a:r>
            <a:r>
              <a:rPr lang="en-GB" altLang="en-US" sz="2177" i="1" dirty="0">
                <a:ea typeface="ＭＳ Ｐゴシック" panose="020B0600070205080204" pitchFamily="34" charset="-128"/>
              </a:rPr>
              <a:t>not</a:t>
            </a:r>
            <a:r>
              <a:rPr lang="en-GB" altLang="en-US" sz="2177" dirty="0">
                <a:ea typeface="ＭＳ Ｐゴシック" panose="020B0600070205080204" pitchFamily="34" charset="-128"/>
              </a:rPr>
              <a:t> sky position)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NB enough multiple observations (</a:t>
            </a:r>
            <a:r>
              <a:rPr lang="ja-JP" altLang="en-GB" sz="2177">
                <a:ea typeface="ＭＳ Ｐゴシック" panose="020B0600070205080204" pitchFamily="34" charset="-128"/>
              </a:rPr>
              <a:t>“</a:t>
            </a:r>
            <a:r>
              <a:rPr lang="en-GB" altLang="ja-JP" sz="2177" dirty="0">
                <a:ea typeface="ＭＳ Ｐゴシック" panose="020B0600070205080204" pitchFamily="34" charset="-128"/>
              </a:rPr>
              <a:t>redundancy</a:t>
            </a:r>
            <a:r>
              <a:rPr lang="ja-JP" altLang="en-GB" sz="2177">
                <a:ea typeface="ＭＳ Ｐゴシック" panose="020B0600070205080204" pitchFamily="34" charset="-128"/>
              </a:rPr>
              <a:t>”</a:t>
            </a:r>
            <a:r>
              <a:rPr lang="en-GB" altLang="ja-JP" sz="2177" dirty="0">
                <a:ea typeface="ＭＳ Ｐゴシック" panose="020B0600070205080204" pitchFamily="34" charset="-128"/>
              </a:rPr>
              <a:t>) and all noise is gaussian-</a:t>
            </a:r>
            <a:r>
              <a:rPr lang="en-GB" altLang="ja-JP" sz="2177" dirty="0" err="1">
                <a:ea typeface="ＭＳ Ｐゴシック" panose="020B0600070205080204" pitchFamily="34" charset="-128"/>
              </a:rPr>
              <a:t>ized</a:t>
            </a:r>
            <a:r>
              <a:rPr lang="en-GB" altLang="ja-JP" sz="2177" dirty="0">
                <a:ea typeface="ＭＳ Ｐゴシック" panose="020B0600070205080204" pitchFamily="34" charset="-128"/>
              </a:rPr>
              <a:t> by Central Limit Theorem (essential for SCUBA)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5A86E182-81F6-FF0F-CB92-1183A864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53470"/>
          <a:stretch>
            <a:fillRect/>
          </a:stretch>
        </p:blipFill>
        <p:spPr bwMode="auto">
          <a:xfrm>
            <a:off x="6259423" y="1796931"/>
            <a:ext cx="4421776" cy="44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2" name="Picture 6">
            <a:extLst>
              <a:ext uri="{FF2B5EF4-FFF2-40B4-BE49-F238E27FC236}">
                <a16:creationId xmlns:a16="http://schemas.microsoft.com/office/drawing/2014/main" id="{104EA6F7-1A1B-F4DE-D31C-D9E8E770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74" b="2722"/>
          <a:stretch>
            <a:fillRect/>
          </a:stretch>
        </p:blipFill>
        <p:spPr bwMode="auto">
          <a:xfrm>
            <a:off x="6262303" y="1796931"/>
            <a:ext cx="4405937" cy="44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9B692564-5F8D-9789-CEF7-D90F4D652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604861"/>
            <a:ext cx="8535424" cy="74271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Test your understanding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58EF7F06-3414-8A9F-2340-3E841F9294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2515" y="1727819"/>
            <a:ext cx="5447500" cy="4293629"/>
          </a:xfrm>
        </p:spPr>
        <p:txBody>
          <a:bodyPr/>
          <a:lstStyle/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Ground-based optical telescopes</a:t>
            </a:r>
            <a:r>
              <a:rPr lang="ja-JP" altLang="en-GB" sz="2177">
                <a:ea typeface="ＭＳ Ｐゴシック" panose="020B0600070205080204" pitchFamily="34" charset="-128"/>
              </a:rPr>
              <a:t>’</a:t>
            </a:r>
            <a:r>
              <a:rPr lang="en-GB" altLang="ja-JP" sz="2177" dirty="0">
                <a:ea typeface="ＭＳ Ｐゴシック" panose="020B0600070205080204" pitchFamily="34" charset="-128"/>
              </a:rPr>
              <a:t> resolution limited by </a:t>
            </a:r>
            <a:r>
              <a:rPr lang="en-GB" altLang="ja-JP" sz="2177" i="1" dirty="0">
                <a:ea typeface="ＭＳ Ｐゴシック" panose="020B0600070205080204" pitchFamily="34" charset="-128"/>
              </a:rPr>
              <a:t>seeing</a:t>
            </a:r>
            <a:r>
              <a:rPr lang="en-GB" altLang="ja-JP" sz="2177" dirty="0">
                <a:ea typeface="ＭＳ Ｐゴシック" panose="020B0600070205080204" pitchFamily="34" charset="-128"/>
              </a:rPr>
              <a:t> (the blurring due to atmospheric turbulence)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</a:rPr>
              <a:t>In space, no atmosphere </a:t>
            </a:r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 diffraction limit obtainable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Point spread function is closely related to the Fourier transform of the telescope aperture (from your undergraduate optics)</a:t>
            </a:r>
          </a:p>
          <a:p>
            <a:pPr eaLnBrk="1" hangingPunct="1"/>
            <a:r>
              <a:rPr lang="en-GB" altLang="en-US" sz="2177" dirty="0">
                <a:ea typeface="ＭＳ Ｐゴシック" panose="020B0600070205080204" pitchFamily="34" charset="-128"/>
                <a:sym typeface="Symbol" pitchFamily="2" charset="2"/>
              </a:rPr>
              <a:t>PSF is Airy function (e.g. recall Fourier Duck</a:t>
            </a:r>
            <a:r>
              <a:rPr lang="ja-JP" altLang="en-GB" sz="2177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GB" altLang="ja-JP" sz="2177" dirty="0">
                <a:ea typeface="ＭＳ Ｐゴシック" panose="020B0600070205080204" pitchFamily="34" charset="-128"/>
                <a:sym typeface="Symbol" pitchFamily="2" charset="2"/>
              </a:rPr>
              <a:t>s truncated FT)</a:t>
            </a:r>
            <a:endParaRPr lang="en-GB" altLang="en-US" sz="2177" dirty="0">
              <a:ea typeface="ＭＳ Ｐゴシック" panose="020B0600070205080204" pitchFamily="34" charset="-128"/>
            </a:endParaRPr>
          </a:p>
        </p:txBody>
      </p:sp>
      <p:pic>
        <p:nvPicPr>
          <p:cNvPr id="71683" name="Picture 4">
            <a:extLst>
              <a:ext uri="{FF2B5EF4-FFF2-40B4-BE49-F238E27FC236}">
                <a16:creationId xmlns:a16="http://schemas.microsoft.com/office/drawing/2014/main" id="{76990918-D84F-82F5-1749-F525BA780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874" y="1727819"/>
            <a:ext cx="1624149" cy="207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5">
            <a:extLst>
              <a:ext uri="{FF2B5EF4-FFF2-40B4-BE49-F238E27FC236}">
                <a16:creationId xmlns:a16="http://schemas.microsoft.com/office/drawing/2014/main" id="{E6C79ABC-D3E6-C5F7-292A-732C62C5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369" y="1658706"/>
            <a:ext cx="1560796" cy="208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Line 7">
            <a:extLst>
              <a:ext uri="{FF2B5EF4-FFF2-40B4-BE49-F238E27FC236}">
                <a16:creationId xmlns:a16="http://schemas.microsoft.com/office/drawing/2014/main" id="{A07FC6E0-22CA-2E8C-14B9-028913CF3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9016" y="2488059"/>
            <a:ext cx="1105804" cy="0"/>
          </a:xfrm>
          <a:prstGeom prst="line">
            <a:avLst/>
          </a:prstGeom>
          <a:noFill/>
          <a:ln w="38100">
            <a:solidFill>
              <a:srgbClr val="E3284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33"/>
          </a:p>
        </p:txBody>
      </p:sp>
      <p:sp>
        <p:nvSpPr>
          <p:cNvPr id="71686" name="Rectangle 8">
            <a:extLst>
              <a:ext uri="{FF2B5EF4-FFF2-40B4-BE49-F238E27FC236}">
                <a16:creationId xmlns:a16="http://schemas.microsoft.com/office/drawing/2014/main" id="{3ADB7056-8165-6565-5725-450DE28F0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354" y="1866045"/>
            <a:ext cx="726096" cy="51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721">
                <a:solidFill>
                  <a:srgbClr val="E3284A"/>
                </a:solidFill>
              </a:rPr>
              <a:t>F.T.</a:t>
            </a:r>
          </a:p>
        </p:txBody>
      </p:sp>
      <p:sp>
        <p:nvSpPr>
          <p:cNvPr id="71687" name="Rectangle 9">
            <a:extLst>
              <a:ext uri="{FF2B5EF4-FFF2-40B4-BE49-F238E27FC236}">
                <a16:creationId xmlns:a16="http://schemas.microsoft.com/office/drawing/2014/main" id="{5514BFED-78D2-AAF7-4B46-16B13FBB1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207" y="6289260"/>
            <a:ext cx="6634823" cy="5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361">
                <a:solidFill>
                  <a:srgbClr val="000000"/>
                </a:solidFill>
                <a:latin typeface="Lucida Grande" panose="020B0600040502020204" pitchFamily="34" charset="0"/>
              </a:rPr>
              <a:t>Figs from www.cs.cf.ac.uk/Dave/Vision_lecture/Vision_lecture_caller.html and Krist et al. 2005 AJ 130, 2778</a:t>
            </a:r>
            <a:endParaRPr lang="en-GB" altLang="en-US" sz="1179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pic>
        <p:nvPicPr>
          <p:cNvPr id="71688" name="Picture 10">
            <a:extLst>
              <a:ext uri="{FF2B5EF4-FFF2-40B4-BE49-F238E27FC236}">
                <a16:creationId xmlns:a16="http://schemas.microsoft.com/office/drawing/2014/main" id="{278ED751-746E-50D0-F785-3FB2454F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2" t="11111" r="11040" b="61108"/>
          <a:stretch>
            <a:fillRect/>
          </a:stretch>
        </p:blipFill>
        <p:spPr bwMode="auto">
          <a:xfrm>
            <a:off x="5982972" y="3870314"/>
            <a:ext cx="2403108" cy="241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9" name="Rectangle 11">
            <a:extLst>
              <a:ext uri="{FF2B5EF4-FFF2-40B4-BE49-F238E27FC236}">
                <a16:creationId xmlns:a16="http://schemas.microsoft.com/office/drawing/2014/main" id="{C12347FD-073F-01DA-7696-1DA5F59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030" y="3886153"/>
            <a:ext cx="2211608" cy="285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995"/>
              <a:t>HST image of star GGTau and its companion (logarithmic greyscale). Diffraction spikes etc. caused by e.g. struts in HST</a:t>
            </a:r>
            <a:r>
              <a:rPr lang="ja-JP" altLang="en-GB" sz="1995"/>
              <a:t>’</a:t>
            </a:r>
            <a:r>
              <a:rPr lang="en-GB" altLang="ja-JP" sz="1995"/>
              <a:t>s optics</a:t>
            </a:r>
            <a:endParaRPr lang="en-GB" altLang="en-US" sz="1995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2AD0E04B-1022-48F4-164D-D65565497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14677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Test your understanding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6D762F98-0643-A7C8-730C-87F707E1B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09362" y="2142496"/>
            <a:ext cx="4410257" cy="3199239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Spitzer 24</a:t>
            </a:r>
            <a:r>
              <a:rPr lang="en-GB" altLang="en-US" dirty="0">
                <a:ea typeface="ＭＳ Ｐゴシック" panose="020B0600070205080204" pitchFamily="34" charset="-128"/>
                <a:sym typeface="Symbol" pitchFamily="2" charset="2"/>
              </a:rPr>
              <a:t>m image of the GOODS-N field (left) is very high S/N and essentially at the diffraction limit. Can you use a Fourier-based deconvolution to increase the resolution? Assume the PSF is an Airy function.</a:t>
            </a:r>
          </a:p>
        </p:txBody>
      </p:sp>
      <p:pic>
        <p:nvPicPr>
          <p:cNvPr id="72707" name="Picture 4" descr="&#13;airy_demo.jpg                                                  0023EC83Macintosh HD                   BCFB972B:">
            <a:extLst>
              <a:ext uri="{FF2B5EF4-FFF2-40B4-BE49-F238E27FC236}">
                <a16:creationId xmlns:a16="http://schemas.microsoft.com/office/drawing/2014/main" id="{774F6588-84A8-3DD7-C0F3-8EA7ED8A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1" t="4184" r="22960" b="12828"/>
          <a:stretch>
            <a:fillRect/>
          </a:stretch>
        </p:blipFill>
        <p:spPr bwMode="auto">
          <a:xfrm>
            <a:off x="6121197" y="2142495"/>
            <a:ext cx="4561441" cy="45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93F9D203-3B85-4DC8-BEF4-FCB6ADE3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457873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74524298-73F1-7334-5D9A-61E2189FF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7029" y="1337620"/>
            <a:ext cx="10914742" cy="5108584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Moments of a PDF contain all the information on the PDF'</a:t>
            </a:r>
            <a:r>
              <a:rPr lang="en-GB" altLang="ja-JP" sz="2400" dirty="0">
                <a:ea typeface="ＭＳ Ｐゴシック" panose="020B0600070205080204" pitchFamily="34" charset="-128"/>
              </a:rPr>
              <a:t>s shape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Try statistics that use more than just the first moment, e.g. Kolmogorov-Smirnov</a:t>
            </a:r>
          </a:p>
          <a:p>
            <a:pPr eaLnBrk="1" hangingPunct="1"/>
            <a:r>
              <a:rPr lang="ja-JP" altLang="en-GB" sz="2400">
                <a:ea typeface="ＭＳ Ｐゴシック" panose="020B0600070205080204" pitchFamily="34" charset="-128"/>
              </a:rPr>
              <a:t>“</a:t>
            </a:r>
            <a:r>
              <a:rPr lang="en-GB" altLang="ja-JP" sz="2400" dirty="0">
                <a:ea typeface="ＭＳ Ｐゴシック" panose="020B0600070205080204" pitchFamily="34" charset="-128"/>
              </a:rPr>
              <a:t>Finding the min-</a:t>
            </a:r>
            <a:r>
              <a:rPr lang="en-GB" altLang="ja-JP" sz="2400" dirty="0">
                <a:ea typeface="ＭＳ Ｐゴシック" panose="020B0600070205080204" pitchFamily="34" charset="-128"/>
                <a:sym typeface="Symbol" pitchFamily="2" charset="2"/>
              </a:rPr>
              <a:t></a:t>
            </a:r>
            <a:r>
              <a:rPr lang="en-GB" altLang="ja-JP" sz="2400" baseline="30000" dirty="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GB" altLang="ja-JP" sz="2400" dirty="0">
                <a:ea typeface="ＭＳ Ｐゴシック" panose="020B0600070205080204" pitchFamily="34" charset="-128"/>
              </a:rPr>
              <a:t> model everywhere</a:t>
            </a:r>
            <a:r>
              <a:rPr lang="ja-JP" altLang="en-GB" sz="2400">
                <a:ea typeface="ＭＳ Ｐゴシック" panose="020B0600070205080204" pitchFamily="34" charset="-128"/>
              </a:rPr>
              <a:t>”</a:t>
            </a:r>
            <a:r>
              <a:rPr lang="en-GB" altLang="ja-JP" sz="2400" dirty="0">
                <a:ea typeface="ＭＳ Ｐゴシック" panose="020B0600070205080204" pitchFamily="34" charset="-128"/>
              </a:rPr>
              <a:t> is equivalent to convolution 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Convolution itself equivalent to a multiplication in Fourier space 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Diffraction in astronomy is very closely related to Fourier transforms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Many useful techniques are available for restoring the information suppressed in convolution</a:t>
            </a:r>
          </a:p>
          <a:p>
            <a:pPr eaLnBrk="1" hangingPunct="1"/>
            <a:r>
              <a:rPr lang="en-GB" altLang="en-US" sz="2400" dirty="0">
                <a:ea typeface="ＭＳ Ｐゴシック" panose="020B0600070205080204" pitchFamily="34" charset="-128"/>
              </a:rPr>
              <a:t>Impressive results can be had from model-dependent deconvolution but don</a:t>
            </a:r>
            <a:r>
              <a:rPr lang="ja-JP" altLang="en-GB" sz="2400">
                <a:ea typeface="ＭＳ Ｐゴシック" panose="020B0600070205080204" pitchFamily="34" charset="-128"/>
              </a:rPr>
              <a:t>’</a:t>
            </a:r>
            <a:r>
              <a:rPr lang="en-GB" altLang="ja-JP" sz="2400" dirty="0">
                <a:ea typeface="ＭＳ Ｐゴシック" panose="020B0600070205080204" pitchFamily="34" charset="-128"/>
              </a:rPr>
              <a:t>t forget the model dependence</a:t>
            </a:r>
            <a:endParaRPr lang="en-GB" altLang="en-US" sz="24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A964FEB0-AECC-4A1C-FDD4-2C7A149BC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248784"/>
            <a:ext cx="8535424" cy="735763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Last thoughts</a:t>
            </a:r>
          </a:p>
        </p:txBody>
      </p:sp>
      <p:sp>
        <p:nvSpPr>
          <p:cNvPr id="284675" name="Rectangle 3">
            <a:extLst>
              <a:ext uri="{FF2B5EF4-FFF2-40B4-BE49-F238E27FC236}">
                <a16:creationId xmlns:a16="http://schemas.microsoft.com/office/drawing/2014/main" id="{89B40B55-75D5-9174-A81E-1641875F3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59756" y="1561925"/>
            <a:ext cx="9109924" cy="4411697"/>
          </a:xfrm>
        </p:spPr>
        <p:txBody>
          <a:bodyPr/>
          <a:lstStyle/>
          <a:p>
            <a:pPr eaLnBrk="1" hangingPunct="1"/>
            <a:r>
              <a:rPr lang="en-GB" altLang="en-US" b="1" dirty="0">
                <a:ea typeface="ＭＳ Ｐゴシック" panose="020B0600070205080204" pitchFamily="34" charset="-128"/>
              </a:rPr>
              <a:t>60% of people believe in God</a:t>
            </a:r>
            <a:r>
              <a:rPr lang="en-GB" altLang="en-US" dirty="0">
                <a:ea typeface="ＭＳ Ｐゴシック" panose="020B0600070205080204" pitchFamily="34" charset="-128"/>
              </a:rPr>
              <a:t> (UK MORI poll 2003, </a:t>
            </a:r>
            <a:r>
              <a:rPr lang="en-GB" altLang="en-US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www.ipsos-mori.com</a:t>
            </a:r>
            <a:r>
              <a:rPr lang="en-GB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/polls/2003/</a:t>
            </a:r>
            <a:r>
              <a:rPr lang="en-GB" altLang="en-US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bbc-heavenandearth.shtml</a:t>
            </a:r>
            <a:r>
              <a:rPr lang="en-GB" altLang="en-US" dirty="0">
                <a:ea typeface="ＭＳ Ｐゴシック" panose="020B0600070205080204" pitchFamily="34" charset="-128"/>
              </a:rPr>
              <a:t>)</a:t>
            </a:r>
          </a:p>
          <a:p>
            <a:pPr eaLnBrk="1" hangingPunct="1"/>
            <a:endParaRPr lang="en-GB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GB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b="1" dirty="0">
                <a:ea typeface="ＭＳ Ｐゴシック" panose="020B0600070205080204" pitchFamily="34" charset="-128"/>
              </a:rPr>
              <a:t>64% of people don’</a:t>
            </a:r>
            <a:r>
              <a:rPr lang="en-GB" altLang="ja-JP" b="1" dirty="0">
                <a:ea typeface="ＭＳ Ｐゴシック" panose="020B0600070205080204" pitchFamily="34" charset="-128"/>
              </a:rPr>
              <a:t>t trust statistics</a:t>
            </a:r>
            <a:r>
              <a:rPr lang="en-GB" altLang="ja-JP" dirty="0">
                <a:ea typeface="ＭＳ Ｐゴシック" panose="020B0600070205080204" pitchFamily="34" charset="-128"/>
              </a:rPr>
              <a:t> (UK ONS poll 2008, </a:t>
            </a:r>
            <a:r>
              <a:rPr lang="en-GB" altLang="ja-JP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www.statistics.gov.uk</a:t>
            </a:r>
            <a:r>
              <a:rPr lang="en-GB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</a:t>
            </a:r>
            <a:r>
              <a:rPr lang="en-GB" altLang="ja-JP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pdfdir</a:t>
            </a:r>
            <a:r>
              <a:rPr lang="en-GB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/pco0308.pdf</a:t>
            </a:r>
            <a:r>
              <a:rPr lang="en-GB" altLang="ja-JP" dirty="0">
                <a:ea typeface="ＭＳ Ｐゴシック" panose="020B0600070205080204" pitchFamily="34" charset="-128"/>
              </a:rPr>
              <a:t>)</a:t>
            </a:r>
          </a:p>
          <a:p>
            <a:pPr eaLnBrk="1" hangingPunct="1"/>
            <a:endParaRPr lang="en-GB" altLang="en-US" dirty="0"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GB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b="1" dirty="0">
                <a:ea typeface="ＭＳ Ｐゴシック" panose="020B0600070205080204" pitchFamily="34" charset="-128"/>
              </a:rPr>
              <a:t>88.2% of statistics are made up on the spot</a:t>
            </a:r>
            <a:r>
              <a:rPr lang="en-GB" altLang="en-US" dirty="0">
                <a:ea typeface="ＭＳ Ｐゴシック" panose="020B0600070205080204" pitchFamily="34" charset="-128"/>
              </a:rPr>
              <a:t> (Vic Reeves, </a:t>
            </a:r>
            <a:r>
              <a:rPr lang="en-GB" altLang="en-US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news.bbc.co.uk</a:t>
            </a:r>
            <a:r>
              <a:rPr lang="en-GB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/1/hi/</a:t>
            </a:r>
            <a:r>
              <a:rPr lang="en-GB" altLang="en-US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uk</a:t>
            </a:r>
            <a:r>
              <a:rPr lang="en-GB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/859476.stm)</a:t>
            </a:r>
            <a:r>
              <a:rPr lang="en-GB" altLang="en-US" sz="1179" dirty="0">
                <a:solidFill>
                  <a:srgbClr val="000000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5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F0CA3EC0-D948-9A7F-03AA-E1FBA4AAA8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9934A0F-347B-6192-146C-AC5E3CFC8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2206" y="5037311"/>
            <a:ext cx="10632893" cy="846631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If we only have the high resolution terms of the Fourier transform, we only see the edges of the duck. 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3FA6F6C1-1887-0085-8F09-8AD823A96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EF82F625-1383-FC34-5598-D5F20EAE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6">
            <a:extLst>
              <a:ext uri="{FF2B5EF4-FFF2-40B4-BE49-F238E27FC236}">
                <a16:creationId xmlns:a16="http://schemas.microsoft.com/office/drawing/2014/main" id="{52276F90-07D2-166C-DCC2-22AD77A7F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7BFAED20-E0BE-2A09-954B-A7184836B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941" y="370042"/>
            <a:ext cx="8535424" cy="735762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Fourier Duck and Cat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D13E844-31DB-F0F9-E72F-06302D8565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3237" y="5037311"/>
            <a:ext cx="9971505" cy="846631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If some of the Fourier data is missing, then features perpendicular to the missing parts are blurred. 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36B5D09-AB7D-5942-0896-522D8DAA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97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>
            <a:extLst>
              <a:ext uri="{FF2B5EF4-FFF2-40B4-BE49-F238E27FC236}">
                <a16:creationId xmlns:a16="http://schemas.microsoft.com/office/drawing/2014/main" id="{2557EB63-9EB6-2082-9582-F9296314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85" y="1658706"/>
            <a:ext cx="2971848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1D7E5B74-4689-95E1-5267-15130F53B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72" y="6290700"/>
            <a:ext cx="5768246" cy="3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FAA00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451"/>
              <a:t>Images taken from www.ysbl.york.ac.uk/~cowtan/fourier/fourier.html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theme/theme1.xml><?xml version="1.0" encoding="utf-8"?>
<a:theme xmlns:a="http://schemas.openxmlformats.org/drawingml/2006/main" name="Cover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Custom 7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94E85A0E-8E0A-45F9-81BA-B6ED124559CC}"/>
    </a:ext>
  </a:extLst>
</a:theme>
</file>

<file path=ppt/theme/theme10.xml><?xml version="1.0" encoding="utf-8"?>
<a:theme xmlns:a="http://schemas.openxmlformats.org/drawingml/2006/main" name="3_Cover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Custom 7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94E85A0E-8E0A-45F9-81BA-B6ED124559CC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4BB12A69-2195-4393-8DC0-EB9EE8397D91}"/>
    </a:ext>
  </a:extLst>
</a:theme>
</file>

<file path=ppt/theme/theme3.xml><?xml version="1.0" encoding="utf-8"?>
<a:theme xmlns:a="http://schemas.openxmlformats.org/drawingml/2006/main" name="Chapter Headings / Divider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E6697964-0098-45A5-A68F-45809E852513}"/>
    </a:ext>
  </a:extLst>
</a:theme>
</file>

<file path=ppt/theme/theme4.xml><?xml version="1.0" encoding="utf-8"?>
<a:theme xmlns:a="http://schemas.openxmlformats.org/drawingml/2006/main" name="Slide Options">
  <a:themeElements>
    <a:clrScheme name="Custom 1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FF8A77"/>
      </a:accent3>
      <a:accent4>
        <a:srgbClr val="7DFFD3"/>
      </a:accent4>
      <a:accent5>
        <a:srgbClr val="FFB3FF"/>
      </a:accent5>
      <a:accent6>
        <a:srgbClr val="FFF388"/>
      </a:accent6>
      <a:hlink>
        <a:srgbClr val="1C46C0"/>
      </a:hlink>
      <a:folHlink>
        <a:srgbClr val="FF8A77"/>
      </a:folHlink>
    </a:clrScheme>
    <a:fontScheme name="Custom 2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BF0D45D2-C1FF-4D88-9D45-1B3B67EB2D7C}"/>
    </a:ext>
  </a:extLst>
</a:theme>
</file>

<file path=ppt/theme/theme5.xml><?xml version="1.0" encoding="utf-8"?>
<a:theme xmlns:a="http://schemas.openxmlformats.org/drawingml/2006/main" name="End Slide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U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CB3D32D0-10AB-4988-B46F-32A3F4ABFA9B}"/>
    </a:ext>
  </a:extLst>
</a:theme>
</file>

<file path=ppt/theme/theme6.xml><?xml version="1.0" encoding="utf-8"?>
<a:theme xmlns:a="http://schemas.openxmlformats.org/drawingml/2006/main" name="1_Cover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Custom 7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94E85A0E-8E0A-45F9-81BA-B6ED124559CC}"/>
    </a:ext>
  </a:extLst>
</a:theme>
</file>

<file path=ppt/theme/theme7.xml><?xml version="1.0" encoding="utf-8"?>
<a:theme xmlns:a="http://schemas.openxmlformats.org/drawingml/2006/main" name="1_Contents Slide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4BB12A69-2195-4393-8DC0-EB9EE8397D91}"/>
    </a:ext>
  </a:extLst>
</a:theme>
</file>

<file path=ppt/theme/theme8.xml><?xml version="1.0" encoding="utf-8"?>
<a:theme xmlns:a="http://schemas.openxmlformats.org/drawingml/2006/main" name="1_Slide Option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Custom 2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.pptx" id="{84530E31-3FFD-4219-879D-13C47D119E21}" vid="{DBE03DBE-19D2-4498-948F-98A96AEF092D}"/>
    </a:ext>
  </a:extLst>
</a:theme>
</file>

<file path=ppt/theme/theme9.xml><?xml version="1.0" encoding="utf-8"?>
<a:theme xmlns:a="http://schemas.openxmlformats.org/drawingml/2006/main" name="2_Cover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Custom 7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94E85A0E-8E0A-45F9-81BA-B6ED124559C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E7A8613C21C848AD2F91B91A9AAB64" ma:contentTypeVersion="20" ma:contentTypeDescription="Create a new document." ma:contentTypeScope="" ma:versionID="c1d9353f12382b36ac3f9f5b2f1dd716">
  <xsd:schema xmlns:xsd="http://www.w3.org/2001/XMLSchema" xmlns:xs="http://www.w3.org/2001/XMLSchema" xmlns:p="http://schemas.microsoft.com/office/2006/metadata/properties" xmlns:ns2="4ed73a0e-c0f4-4682-9833-b80ae4bd0773" xmlns:ns3="23060362-3cc1-48ff-8e33-88570e39b161" xmlns:ns4="e4476828-269d-41e7-8c7f-463a607b843c" targetNamespace="http://schemas.microsoft.com/office/2006/metadata/properties" ma:root="true" ma:fieldsID="c254bfd5ec353ffdfb8a6f8fbb6c5717" ns2:_="" ns3:_="" ns4:_="">
    <xsd:import namespace="4ed73a0e-c0f4-4682-9833-b80ae4bd0773"/>
    <xsd:import namespace="23060362-3cc1-48ff-8e33-88570e39b161"/>
    <xsd:import namespace="e4476828-269d-41e7-8c7f-463a607b84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4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d73a0e-c0f4-4682-9833-b80ae4bd0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bfb35f09-1364-44fa-bda6-079b81d03a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60362-3cc1-48ff-8e33-88570e39b16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476828-269d-41e7-8c7f-463a607b843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206e9e1-5a8f-47ca-9c1f-db2539ee6553}" ma:internalName="TaxCatchAll" ma:showField="CatchAllData" ma:web="23060362-3cc1-48ff-8e33-88570e39b1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476828-269d-41e7-8c7f-463a607b843c" xsi:nil="true"/>
    <lcf76f155ced4ddcb4097134ff3c332f xmlns="4ed73a0e-c0f4-4682-9833-b80ae4bd077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66CD3E3-2AD4-4BFA-B062-CD9F3FC377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DD03CB-2A88-4644-BBA9-D7ABCC1D4135}">
  <ds:schemaRefs>
    <ds:schemaRef ds:uri="23060362-3cc1-48ff-8e33-88570e39b161"/>
    <ds:schemaRef ds:uri="4ed73a0e-c0f4-4682-9833-b80ae4bd0773"/>
    <ds:schemaRef ds:uri="e4476828-269d-41e7-8c7f-463a607b84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1F123D-72E4-47AA-AF87-050EE8541186}">
  <ds:schemaRefs>
    <ds:schemaRef ds:uri="37366ac4-c030-4543-8cc8-88329e81ec50"/>
    <ds:schemaRef ds:uri="4ed73a0e-c0f4-4682-9833-b80ae4bd0773"/>
    <ds:schemaRef ds:uri="a4bbcd8a-0e99-45ba-ba54-c1f6b28a9aac"/>
    <ds:schemaRef ds:uri="e4476828-269d-41e7-8c7f-463a607b84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1543</TotalTime>
  <Words>4973</Words>
  <Application>Microsoft Macintosh PowerPoint</Application>
  <PresentationFormat>Widescreen</PresentationFormat>
  <Paragraphs>460</Paragraphs>
  <Slides>75</Slides>
  <Notes>13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6" baseType="lpstr">
      <vt:lpstr>ＭＳ Ｐゴシック</vt:lpstr>
      <vt:lpstr>Akzidenz-Grotesk BQ</vt:lpstr>
      <vt:lpstr>Arial</vt:lpstr>
      <vt:lpstr>Courier New</vt:lpstr>
      <vt:lpstr>Lucida Grande</vt:lpstr>
      <vt:lpstr>Poppins</vt:lpstr>
      <vt:lpstr>Poppins SemiBold</vt:lpstr>
      <vt:lpstr>Symbol</vt:lpstr>
      <vt:lpstr>Times</vt:lpstr>
      <vt:lpstr>Times New Roman</vt:lpstr>
      <vt:lpstr>Covers</vt:lpstr>
      <vt:lpstr>Contents Slides</vt:lpstr>
      <vt:lpstr>Chapter Headings / Dividers</vt:lpstr>
      <vt:lpstr>Slide Options</vt:lpstr>
      <vt:lpstr>End Slides</vt:lpstr>
      <vt:lpstr>1_Covers</vt:lpstr>
      <vt:lpstr>1_Contents Slides</vt:lpstr>
      <vt:lpstr>1_Slide Options</vt:lpstr>
      <vt:lpstr>2_Covers</vt:lpstr>
      <vt:lpstr>3_Covers</vt:lpstr>
      <vt:lpstr>Equation</vt:lpstr>
      <vt:lpstr>PowerPoint Presentation</vt:lpstr>
      <vt:lpstr>PowerPoint Presentation</vt:lpstr>
      <vt:lpstr>PowerPoint Presentation</vt:lpstr>
      <vt:lpstr>Basic stuff</vt:lpstr>
      <vt:lpstr>Basic stuff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Fourier Duck and Cat</vt:lpstr>
      <vt:lpstr>What is kurtosis anyway? </vt:lpstr>
      <vt:lpstr>What is kurtosis anyway? </vt:lpstr>
      <vt:lpstr>Kolmogorov-Smirnov Test</vt:lpstr>
      <vt:lpstr>Kolmogorov-Smirnov Test</vt:lpstr>
      <vt:lpstr>Kolmogorov-Smirnov Test</vt:lpstr>
      <vt:lpstr>2-D Kolmogorov-Smirnov Test</vt:lpstr>
      <vt:lpstr>Matched filters</vt:lpstr>
      <vt:lpstr>Matched filters</vt:lpstr>
      <vt:lpstr>Matched filters</vt:lpstr>
      <vt:lpstr>Matched filters</vt:lpstr>
      <vt:lpstr>Matched filters</vt:lpstr>
      <vt:lpstr>Matched filters</vt:lpstr>
      <vt:lpstr>Matched filters</vt:lpstr>
      <vt:lpstr>Matched filters on clumpy backgrounds</vt:lpstr>
      <vt:lpstr>Matched filters on clumpy backgrounds</vt:lpstr>
      <vt:lpstr>Multi-resolution techniques</vt:lpstr>
      <vt:lpstr>Multi-resolution techniques</vt:lpstr>
      <vt:lpstr>Multi-resolution techniques</vt:lpstr>
      <vt:lpstr>Multi-resolution techniques</vt:lpstr>
      <vt:lpstr> </vt:lpstr>
      <vt:lpstr>PowerPoint Presentation</vt:lpstr>
      <vt:lpstr>Sampling theory</vt:lpstr>
      <vt:lpstr>Confusion limit </vt:lpstr>
      <vt:lpstr>Deconvolution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Deconvolution - what went wrong?</vt:lpstr>
      <vt:lpstr> </vt:lpstr>
      <vt:lpstr>The limits of deconvolution</vt:lpstr>
      <vt:lpstr>The limits of deconvolution</vt:lpstr>
      <vt:lpstr>A very fast whizz through some deconvolution tools</vt:lpstr>
      <vt:lpstr>CLEAN deconvolution</vt:lpstr>
      <vt:lpstr>CLEAN deconvolution</vt:lpstr>
      <vt:lpstr>CLEAN deconvolution</vt:lpstr>
      <vt:lpstr>CLEAN deconvolution</vt:lpstr>
      <vt:lpstr>CLEAN deconvolution</vt:lpstr>
      <vt:lpstr>Richardson-Lucy deconvolution</vt:lpstr>
      <vt:lpstr>Richardson-Lucy deconvolution</vt:lpstr>
      <vt:lpstr>Maximum Entropy deconvolution</vt:lpstr>
      <vt:lpstr>Maximum Entropy deconvolution</vt:lpstr>
      <vt:lpstr>Emerson-II deconvolution</vt:lpstr>
      <vt:lpstr>Emerson-II deconvolution</vt:lpstr>
      <vt:lpstr>MADMAP</vt:lpstr>
      <vt:lpstr>MADMAP</vt:lpstr>
      <vt:lpstr>Test your understanding</vt:lpstr>
      <vt:lpstr>Test your understanding</vt:lpstr>
      <vt:lpstr>Summary</vt:lpstr>
      <vt:lpstr>Last thoughts</vt:lpstr>
    </vt:vector>
  </TitlesOfParts>
  <Manager/>
  <Company>The Open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 Master PowerPoint Template</dc:title>
  <dc:subject>OU Master PowerPoint Template with accessibility guidance and best practice tips</dc:subject>
  <dc:creator>brand-enquiries@open.ac.uk</dc:creator>
  <cp:keywords>OU Master PowerPoint Template</cp:keywords>
  <dc:description/>
  <cp:lastModifiedBy>Stephen.Serjeant [he/him]</cp:lastModifiedBy>
  <cp:revision>67</cp:revision>
  <dcterms:created xsi:type="dcterms:W3CDTF">2022-10-21T14:33:01Z</dcterms:created>
  <dcterms:modified xsi:type="dcterms:W3CDTF">2025-05-21T13:51:56Z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0x01010003E7A8613C21C848AD2F91B91A9AAB64</vt:lpwstr>
  </property>
  <property fmtid="{D5CDD505-2E9C-101B-9397-08002B2CF9AE}" pid="3" name="MediaServiceImageTags">
    <vt:lpwstr/>
  </property>
</Properties>
</file>